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7"/>
  </p:notesMasterIdLst>
  <p:sldIdLst>
    <p:sldId id="256" r:id="rId5"/>
    <p:sldId id="258" r:id="rId6"/>
    <p:sldId id="259" r:id="rId7"/>
    <p:sldId id="260" r:id="rId8"/>
    <p:sldId id="268" r:id="rId9"/>
    <p:sldId id="261" r:id="rId10"/>
    <p:sldId id="262" r:id="rId11"/>
    <p:sldId id="266" r:id="rId12"/>
    <p:sldId id="267" r:id="rId13"/>
    <p:sldId id="270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308" r:id="rId27"/>
    <p:sldId id="263" r:id="rId28"/>
    <p:sldId id="264" r:id="rId29"/>
    <p:sldId id="282" r:id="rId30"/>
    <p:sldId id="283" r:id="rId31"/>
    <p:sldId id="284" r:id="rId32"/>
    <p:sldId id="285" r:id="rId33"/>
    <p:sldId id="286" r:id="rId34"/>
    <p:sldId id="307" r:id="rId35"/>
    <p:sldId id="287" r:id="rId36"/>
    <p:sldId id="288" r:id="rId37"/>
    <p:sldId id="306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9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82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366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80B-4901-9155-8436496B4CCD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80B-4901-9155-8436496B4CCD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80B-4901-9155-8436496B4CCD}"/>
              </c:ext>
            </c:extLst>
          </c:dPt>
          <c:dPt>
            <c:idx val="3"/>
            <c:bubble3D val="0"/>
            <c:spPr>
              <a:solidFill>
                <a:srgbClr val="2C89B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80B-4901-9155-8436496B4CCD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80B-4901-9155-8436496B4CCD}"/>
              </c:ext>
            </c:extLst>
          </c:dPt>
          <c:dPt>
            <c:idx val="5"/>
            <c:bubble3D val="0"/>
            <c:spPr>
              <a:solidFill>
                <a:srgbClr val="FF669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80B-4901-9155-8436496B4CCD}"/>
              </c:ext>
            </c:extLst>
          </c:dPt>
          <c:dPt>
            <c:idx val="6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980B-4901-9155-8436496B4CCD}"/>
              </c:ext>
            </c:extLst>
          </c:dPt>
          <c:dPt>
            <c:idx val="7"/>
            <c:bubble3D val="0"/>
            <c:spPr>
              <a:solidFill>
                <a:srgbClr val="6600C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980B-4901-9155-8436496B4CCD}"/>
              </c:ext>
            </c:extLst>
          </c:dPt>
          <c:dPt>
            <c:idx val="8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980B-4901-9155-8436496B4CCD}"/>
              </c:ext>
            </c:extLst>
          </c:dPt>
          <c:cat>
            <c:strRef>
              <c:f>Sheet1!$A$1:$A$9</c:f>
              <c:strCache>
                <c:ptCount val="9"/>
                <c:pt idx="0">
                  <c:v>SCS</c:v>
                </c:pt>
                <c:pt idx="1">
                  <c:v>Desco</c:v>
                </c:pt>
                <c:pt idx="2">
                  <c:v>Desco Europe</c:v>
                </c:pt>
                <c:pt idx="3">
                  <c:v>Menda</c:v>
                </c:pt>
                <c:pt idx="4">
                  <c:v>Protektive Pak</c:v>
                </c:pt>
                <c:pt idx="5">
                  <c:v>Desco Asia</c:v>
                </c:pt>
                <c:pt idx="6">
                  <c:v>Statguard</c:v>
                </c:pt>
                <c:pt idx="7">
                  <c:v>SpecialTeam</c:v>
                </c:pt>
                <c:pt idx="8">
                  <c:v>ARP</c:v>
                </c:pt>
              </c:strCache>
            </c:strRef>
          </c:cat>
          <c:val>
            <c:numRef>
              <c:f>Sheet1!$B$1:$B$9</c:f>
              <c:numCache>
                <c:formatCode>General</c:formatCode>
                <c:ptCount val="9"/>
                <c:pt idx="0">
                  <c:v>43</c:v>
                </c:pt>
                <c:pt idx="1">
                  <c:v>28</c:v>
                </c:pt>
                <c:pt idx="2">
                  <c:v>8</c:v>
                </c:pt>
                <c:pt idx="3">
                  <c:v>7</c:v>
                </c:pt>
                <c:pt idx="4">
                  <c:v>5</c:v>
                </c:pt>
                <c:pt idx="5">
                  <c:v>5</c:v>
                </c:pt>
                <c:pt idx="6">
                  <c:v>2</c:v>
                </c:pt>
                <c:pt idx="7">
                  <c:v>2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980B-4901-9155-8436496B4C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094110-3969-4641-8724-5F77CBE38223}" type="datetimeFigureOut">
              <a:rPr lang="en-US" smtClean="0"/>
              <a:t>2022-03-09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4492F-6962-432B-9349-A0D6DF4B8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273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8912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3747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9552DE-85EC-4CA1-8BA6-3202AD1B9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83B650-4466-4F65-8C67-38D26D7FC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203EDA-7AA8-4C76-A215-5240CA90A3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4B5E1-1FA8-4AAB-ABE5-B53C2D13F0E1}" type="datetimeFigureOut">
              <a:rPr lang="en-US" smtClean="0"/>
              <a:t>2022-03-09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D83BD3-B95A-4BA8-A107-CC5F00157D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A520A-DCEF-44BF-9A3F-8604031401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E1141-B81F-4017-B29F-D6C56423B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417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18" Type="http://schemas.openxmlformats.org/officeDocument/2006/relationships/image" Target="../media/image50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17" Type="http://schemas.openxmlformats.org/officeDocument/2006/relationships/image" Target="../media/image49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8.jpeg"/><Relationship Id="rId1" Type="http://schemas.openxmlformats.org/officeDocument/2006/relationships/vmlDrawing" Target="../drawings/vmlDrawing3.vml"/><Relationship Id="rId6" Type="http://schemas.openxmlformats.org/officeDocument/2006/relationships/image" Target="../media/image38.jp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5" Type="http://schemas.openxmlformats.org/officeDocument/2006/relationships/image" Target="../media/image47.jpeg"/><Relationship Id="rId10" Type="http://schemas.openxmlformats.org/officeDocument/2006/relationships/image" Target="../media/image42.jpeg"/><Relationship Id="rId4" Type="http://schemas.openxmlformats.org/officeDocument/2006/relationships/image" Target="../media/image36.emf"/><Relationship Id="rId9" Type="http://schemas.openxmlformats.org/officeDocument/2006/relationships/image" Target="../media/image41.jpeg"/><Relationship Id="rId1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pn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image" Target="../media/image61.png"/><Relationship Id="rId2" Type="http://schemas.openxmlformats.org/officeDocument/2006/relationships/image" Target="../media/image51.jpe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5" Type="http://schemas.openxmlformats.org/officeDocument/2006/relationships/image" Target="../media/image64.pn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Relationship Id="rId1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12" Type="http://schemas.openxmlformats.org/officeDocument/2006/relationships/image" Target="../media/image69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11" Type="http://schemas.openxmlformats.org/officeDocument/2006/relationships/image" Target="../media/image67.jpeg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7.jpeg"/><Relationship Id="rId4" Type="http://schemas.openxmlformats.org/officeDocument/2006/relationships/image" Target="../media/image8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7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69.pn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g"/><Relationship Id="rId5" Type="http://schemas.openxmlformats.org/officeDocument/2006/relationships/image" Target="../media/image67.jpe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2.jpeg"/><Relationship Id="rId7" Type="http://schemas.openxmlformats.org/officeDocument/2006/relationships/image" Target="../media/image94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67.jpeg"/><Relationship Id="rId10" Type="http://schemas.openxmlformats.org/officeDocument/2006/relationships/image" Target="../media/image97.png"/><Relationship Id="rId4" Type="http://schemas.openxmlformats.org/officeDocument/2006/relationships/image" Target="../media/image69.png"/><Relationship Id="rId9" Type="http://schemas.openxmlformats.org/officeDocument/2006/relationships/image" Target="../media/image9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10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103.jpeg"/><Relationship Id="rId7" Type="http://schemas.openxmlformats.org/officeDocument/2006/relationships/image" Target="../media/image69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10" Type="http://schemas.openxmlformats.org/officeDocument/2006/relationships/image" Target="../media/image108.png"/><Relationship Id="rId4" Type="http://schemas.openxmlformats.org/officeDocument/2006/relationships/image" Target="../media/image104.jpeg"/><Relationship Id="rId9" Type="http://schemas.openxmlformats.org/officeDocument/2006/relationships/image" Target="../media/image10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110.jpeg"/><Relationship Id="rId7" Type="http://schemas.openxmlformats.org/officeDocument/2006/relationships/image" Target="../media/image69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5.jpeg"/><Relationship Id="rId7" Type="http://schemas.openxmlformats.org/officeDocument/2006/relationships/image" Target="../media/image117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67.jpeg"/><Relationship Id="rId10" Type="http://schemas.openxmlformats.org/officeDocument/2006/relationships/image" Target="../media/image120.png"/><Relationship Id="rId4" Type="http://schemas.openxmlformats.org/officeDocument/2006/relationships/image" Target="../media/image69.png"/><Relationship Id="rId9" Type="http://schemas.openxmlformats.org/officeDocument/2006/relationships/image" Target="../media/image1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png"/><Relationship Id="rId4" Type="http://schemas.openxmlformats.org/officeDocument/2006/relationships/image" Target="../media/image128.jpeg"/><Relationship Id="rId9" Type="http://schemas.openxmlformats.org/officeDocument/2006/relationships/image" Target="../media/image1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69.png"/><Relationship Id="rId4" Type="http://schemas.openxmlformats.org/officeDocument/2006/relationships/image" Target="../media/image13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13" Type="http://schemas.openxmlformats.org/officeDocument/2006/relationships/image" Target="../media/image19.png"/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12" Type="http://schemas.openxmlformats.org/officeDocument/2006/relationships/oleObject" Target="../embeddings/oleObject1.bin"/><Relationship Id="rId1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6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3.png"/><Relationship Id="rId15" Type="http://schemas.openxmlformats.org/officeDocument/2006/relationships/image" Target="../media/image29.png"/><Relationship Id="rId10" Type="http://schemas.openxmlformats.org/officeDocument/2006/relationships/image" Target="../media/image26.jpeg"/><Relationship Id="rId4" Type="http://schemas.openxmlformats.org/officeDocument/2006/relationships/image" Target="../media/image21.jpeg"/><Relationship Id="rId9" Type="http://schemas.openxmlformats.org/officeDocument/2006/relationships/image" Target="../media/image25.jpeg"/><Relationship Id="rId14" Type="http://schemas.openxmlformats.org/officeDocument/2006/relationships/image" Target="../media/image2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openxmlformats.org/officeDocument/2006/relationships/image" Target="../media/image147.jpeg"/><Relationship Id="rId7" Type="http://schemas.openxmlformats.org/officeDocument/2006/relationships/image" Target="../media/image151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Relationship Id="rId9" Type="http://schemas.openxmlformats.org/officeDocument/2006/relationships/image" Target="../media/image15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5.jpeg"/><Relationship Id="rId7" Type="http://schemas.openxmlformats.org/officeDocument/2006/relationships/image" Target="../media/image159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11" Type="http://schemas.openxmlformats.org/officeDocument/2006/relationships/image" Target="../media/image69.png"/><Relationship Id="rId5" Type="http://schemas.openxmlformats.org/officeDocument/2006/relationships/image" Target="../media/image157.jpeg"/><Relationship Id="rId10" Type="http://schemas.openxmlformats.org/officeDocument/2006/relationships/image" Target="../media/image162.jpeg"/><Relationship Id="rId4" Type="http://schemas.openxmlformats.org/officeDocument/2006/relationships/image" Target="../media/image156.jpeg"/><Relationship Id="rId9" Type="http://schemas.openxmlformats.org/officeDocument/2006/relationships/image" Target="../media/image1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7" Type="http://schemas.openxmlformats.org/officeDocument/2006/relationships/image" Target="../media/image168.jpeg"/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apr-rework.descoindustries.com/default.aspx" TargetMode="External"/><Relationship Id="rId13" Type="http://schemas.openxmlformats.org/officeDocument/2006/relationships/hyperlink" Target="http://specialteam.com/" TargetMode="External"/><Relationship Id="rId18" Type="http://schemas.openxmlformats.org/officeDocument/2006/relationships/image" Target="../media/image189.gif"/><Relationship Id="rId3" Type="http://schemas.openxmlformats.org/officeDocument/2006/relationships/hyperlink" Target="http://staticcontrol.descoindustries.com/" TargetMode="External"/><Relationship Id="rId7" Type="http://schemas.openxmlformats.org/officeDocument/2006/relationships/hyperlink" Target="http://www.protektivepak.com/" TargetMode="External"/><Relationship Id="rId12" Type="http://schemas.openxmlformats.org/officeDocument/2006/relationships/hyperlink" Target="http://www.statguardflooring.com/" TargetMode="External"/><Relationship Id="rId17" Type="http://schemas.openxmlformats.org/officeDocument/2006/relationships/image" Target="../media/image188.gif"/><Relationship Id="rId2" Type="http://schemas.openxmlformats.org/officeDocument/2006/relationships/hyperlink" Target="http://www.desco.com/" TargetMode="External"/><Relationship Id="rId16" Type="http://schemas.openxmlformats.org/officeDocument/2006/relationships/image" Target="../media/image174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endabeauty.com/" TargetMode="External"/><Relationship Id="rId11" Type="http://schemas.openxmlformats.org/officeDocument/2006/relationships/hyperlink" Target="https://www.descoasia.co.jp/" TargetMode="External"/><Relationship Id="rId5" Type="http://schemas.openxmlformats.org/officeDocument/2006/relationships/hyperlink" Target="http://www.mendapump.com/" TargetMode="External"/><Relationship Id="rId15" Type="http://schemas.openxmlformats.org/officeDocument/2006/relationships/hyperlink" Target="http://ustoyofan.descoindustries.com/" TargetMode="External"/><Relationship Id="rId10" Type="http://schemas.openxmlformats.org/officeDocument/2006/relationships/hyperlink" Target="http://www.descoasia.com/" TargetMode="External"/><Relationship Id="rId4" Type="http://schemas.openxmlformats.org/officeDocument/2006/relationships/hyperlink" Target="http://www.charleswater.co.uk/" TargetMode="External"/><Relationship Id="rId9" Type="http://schemas.openxmlformats.org/officeDocument/2006/relationships/hyperlink" Target="https://www.tronextools.com/" TargetMode="External"/><Relationship Id="rId14" Type="http://schemas.openxmlformats.org/officeDocument/2006/relationships/hyperlink" Target="http://esdsystems.descoindustries.com/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hyperlink" Target="http://desco.descoindustries.com/WhoisDescoIndustries.aspx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3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>
            <a:extLst>
              <a:ext uri="{FF2B5EF4-FFF2-40B4-BE49-F238E27FC236}">
                <a16:creationId xmlns:a16="http://schemas.microsoft.com/office/drawing/2014/main" id="{C8C67A72-9519-4A14-A3DF-4D72E9057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3679" y="6585731"/>
            <a:ext cx="119135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dirty="0">
                <a:solidFill>
                  <a:schemeClr val="bg1"/>
                </a:solidFill>
              </a:rPr>
              <a:t>Employee Owned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725A0A-BAD8-49A8-B710-6D702AFF8CAF}"/>
              </a:ext>
            </a:extLst>
          </p:cNvPr>
          <p:cNvSpPr txBox="1"/>
          <p:nvPr/>
        </p:nvSpPr>
        <p:spPr>
          <a:xfrm>
            <a:off x="5038725" y="396975"/>
            <a:ext cx="7432015" cy="1785104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/>
            </a:outerShdw>
            <a:reflection endPos="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DESCO INDUSTRIES INC?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6347C8-BFB2-4A31-9A36-4F75CD022FD5}"/>
              </a:ext>
            </a:extLst>
          </p:cNvPr>
          <p:cNvSpPr txBox="1"/>
          <p:nvPr/>
        </p:nvSpPr>
        <p:spPr>
          <a:xfrm>
            <a:off x="9890274" y="6398585"/>
            <a:ext cx="21547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2022 DESCO INDUSTRIES INC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993B02-859C-45D0-B3A5-37146589540B}"/>
              </a:ext>
            </a:extLst>
          </p:cNvPr>
          <p:cNvSpPr/>
          <p:nvPr/>
        </p:nvSpPr>
        <p:spPr>
          <a:xfrm>
            <a:off x="0" y="3877182"/>
            <a:ext cx="12649199" cy="2222284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23" descr="EMITLogo copy">
            <a:extLst>
              <a:ext uri="{FF2B5EF4-FFF2-40B4-BE49-F238E27FC236}">
                <a16:creationId xmlns:a16="http://schemas.microsoft.com/office/drawing/2014/main" id="{185DA1A2-63F3-4160-AC10-B7B295706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599" y="4049433"/>
            <a:ext cx="1047238" cy="279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1" descr="MendaBeautyLogo2">
            <a:extLst>
              <a:ext uri="{FF2B5EF4-FFF2-40B4-BE49-F238E27FC236}">
                <a16:creationId xmlns:a16="http://schemas.microsoft.com/office/drawing/2014/main" id="{7AE8AD18-DB95-44B4-8024-161B438A9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8810" y="4634835"/>
            <a:ext cx="2129247" cy="392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9D0F4DA7-87CD-4ED9-B298-8CDE5A0A065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778" y="4086423"/>
            <a:ext cx="1784527" cy="2571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A27A408-173D-4740-AF04-9735E5C7F16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1594" y="4046229"/>
            <a:ext cx="1127486" cy="29231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328DBC7-7832-4BFF-887B-29C2FF04A4A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57" y="4635186"/>
            <a:ext cx="1419909" cy="3221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11AE030-FE79-46D4-84A0-4D17F927933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4308" y="5662798"/>
            <a:ext cx="2357543" cy="23000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DA17C28-A911-4A5A-BF35-D245EBF4E68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0705" y="5233164"/>
            <a:ext cx="2570759" cy="202445"/>
          </a:xfrm>
          <a:prstGeom prst="rect">
            <a:avLst/>
          </a:prstGeom>
        </p:spPr>
      </p:pic>
      <p:pic>
        <p:nvPicPr>
          <p:cNvPr id="37" name="Picture 36" descr="A picture containing sky, object&#10;&#10;Description generated with high confidence">
            <a:extLst>
              <a:ext uri="{FF2B5EF4-FFF2-40B4-BE49-F238E27FC236}">
                <a16:creationId xmlns:a16="http://schemas.microsoft.com/office/drawing/2014/main" id="{7C1062ED-8F1D-40D4-BFB9-AF2502AA4AE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199" y="4670716"/>
            <a:ext cx="1460800" cy="337573"/>
          </a:xfrm>
          <a:prstGeom prst="rect">
            <a:avLst/>
          </a:prstGeom>
        </p:spPr>
      </p:pic>
      <p:pic>
        <p:nvPicPr>
          <p:cNvPr id="39" name="Picture 38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1C85F5AA-F8EA-4156-B426-73AC103B682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7067" y="5610092"/>
            <a:ext cx="1844119" cy="325559"/>
          </a:xfrm>
          <a:prstGeom prst="rect">
            <a:avLst/>
          </a:prstGeom>
        </p:spPr>
      </p:pic>
      <p:pic>
        <p:nvPicPr>
          <p:cNvPr id="43" name="Picture 42" descr="A picture containing light, object, outdoor, sitting&#10;&#10;Description generated with high confidence">
            <a:extLst>
              <a:ext uri="{FF2B5EF4-FFF2-40B4-BE49-F238E27FC236}">
                <a16:creationId xmlns:a16="http://schemas.microsoft.com/office/drawing/2014/main" id="{EF359701-10F7-4A51-B807-B1ADAACE7B9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8062" y="4066512"/>
            <a:ext cx="1592455" cy="41833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87A65FE-D33E-495F-9771-3ED8456B875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876" y="5233164"/>
            <a:ext cx="2505601" cy="22371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B02CA25-E53E-4F55-837E-4A8F9D044F6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7459" y="5250672"/>
            <a:ext cx="2570759" cy="1919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1A83FE-3D23-4E03-887B-BF6A49D473D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6159" y="5621574"/>
            <a:ext cx="698392" cy="3025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FE1FAC-F70D-40F2-BA1F-C30E1610C3B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41" y="4716009"/>
            <a:ext cx="1875109" cy="218036"/>
          </a:xfrm>
          <a:prstGeom prst="rect">
            <a:avLst/>
          </a:prstGeom>
        </p:spPr>
      </p:pic>
      <p:pic>
        <p:nvPicPr>
          <p:cNvPr id="12" name="Picture 11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9F84338D-34FD-440E-B9EF-6C42817D21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180" y="4634835"/>
            <a:ext cx="1476681" cy="32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0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1E6FA35D-AE6F-445C-848F-D848CE51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57400" y="304800"/>
            <a:ext cx="914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Acquisitions</a:t>
            </a:r>
            <a:endParaRPr lang="en-US" altLang="en-US" sz="44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EEEBA41-3879-437D-8184-5AC076AB5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199" y="1351474"/>
            <a:ext cx="1131252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28750" algn="l"/>
              </a:tabLst>
            </a:pPr>
            <a:r>
              <a:rPr lang="en-US" altLang="en-US" sz="2800" b="1" u="sng" dirty="0"/>
              <a:t>2015</a:t>
            </a:r>
            <a:r>
              <a:rPr lang="en-US" altLang="en-US" sz="2800" dirty="0"/>
              <a:t>: 	SCS - assets of 3M’s Static Control business  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28750" algn="l"/>
              </a:tabLst>
            </a:pPr>
            <a:r>
              <a:rPr lang="en-US" altLang="en-US" sz="2800" b="1" u="sng" dirty="0"/>
              <a:t>2017</a:t>
            </a:r>
            <a:r>
              <a:rPr lang="en-US" altLang="en-US" sz="2800" dirty="0"/>
              <a:t>: 	</a:t>
            </a:r>
            <a:r>
              <a:rPr lang="en-US" altLang="en-US" sz="2800" dirty="0" err="1"/>
              <a:t>EasyBraid</a:t>
            </a:r>
            <a:r>
              <a:rPr lang="en-US" altLang="en-US" sz="2800" dirty="0"/>
              <a:t> – Equipment used in the PCB assembly 		industry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28750" algn="l"/>
              </a:tabLst>
            </a:pPr>
            <a:r>
              <a:rPr lang="en-US" altLang="en-US" sz="2800" b="1" u="sng" dirty="0"/>
              <a:t>2018</a:t>
            </a:r>
            <a:r>
              <a:rPr lang="en-US" altLang="en-US" sz="2800" dirty="0"/>
              <a:t>: 	US Toyo Fan – </a:t>
            </a:r>
            <a:r>
              <a:rPr lang="en-US" sz="2800" dirty="0"/>
              <a:t>AC and DC fans and blowers and related 	accessories, such as finger guards, filters, and fan cords</a:t>
            </a:r>
            <a:endParaRPr lang="en-US" altLang="en-US" sz="2800" dirty="0"/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28750" algn="l"/>
              </a:tabLst>
            </a:pPr>
            <a:r>
              <a:rPr lang="en-US" altLang="en-US" sz="2800" b="1" u="sng" dirty="0"/>
              <a:t>2018</a:t>
            </a:r>
            <a:r>
              <a:rPr lang="en-US" altLang="en-US" sz="2800" dirty="0"/>
              <a:t>: 	APR – </a:t>
            </a:r>
            <a:r>
              <a:rPr lang="en-US" sz="2800" dirty="0"/>
              <a:t>Convection rework machines used to remove and 	install complex surface mounted devices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28750" algn="l"/>
              </a:tabLst>
            </a:pPr>
            <a:r>
              <a:rPr lang="en-US" altLang="en-US" sz="2800" b="1" u="sng" dirty="0"/>
              <a:t>2019</a:t>
            </a:r>
            <a:r>
              <a:rPr lang="en-US" altLang="en-US" sz="2800" b="1" dirty="0"/>
              <a:t>: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Tronex</a:t>
            </a:r>
            <a:r>
              <a:rPr lang="en-US" altLang="en-US" sz="2800" dirty="0"/>
              <a:t> - </a:t>
            </a:r>
            <a:r>
              <a:rPr lang="en-US" altLang="en-US" sz="3000" dirty="0"/>
              <a:t>P</a:t>
            </a:r>
            <a:r>
              <a:rPr lang="en-US" sz="3000" dirty="0"/>
              <a:t>recision hand cutting tools and pliers preferred 	by users in sectors including electronics manufacturing, 	medical device manufacturing and jewelry making. 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28750" algn="l"/>
              </a:tabLst>
            </a:pPr>
            <a:r>
              <a:rPr lang="en-US" altLang="en-US" sz="2800" b="1" u="sng" dirty="0"/>
              <a:t>2021</a:t>
            </a:r>
            <a:r>
              <a:rPr lang="en-US" altLang="en-US" sz="2800" b="1" dirty="0"/>
              <a:t>:</a:t>
            </a:r>
            <a:r>
              <a:rPr lang="en-US" altLang="en-US" sz="2800" dirty="0"/>
              <a:t> 	</a:t>
            </a:r>
            <a:r>
              <a:rPr lang="en-US" altLang="en-US" sz="3000" dirty="0"/>
              <a:t>Beau Tech - H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and tools relating to the repair, rework, 	R&amp;D, testing and assembly of electronic components and 	printed circuit boards.</a:t>
            </a:r>
            <a:r>
              <a:rPr lang="en-US" sz="3000" dirty="0"/>
              <a:t>	</a:t>
            </a:r>
            <a:endParaRPr lang="en-US" altLang="en-US" sz="3000" dirty="0"/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Symbol" panose="05050102010706020507" pitchFamily="18" charset="2"/>
              <a:buChar char="·"/>
            </a:pPr>
            <a:endParaRPr lang="en-US" altLang="en-US" sz="2200" dirty="0"/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Symbol" panose="05050102010706020507" pitchFamily="18" charset="2"/>
              <a:buChar char="·"/>
            </a:pPr>
            <a:endParaRPr lang="en-US" altLang="en-US" sz="2200" dirty="0"/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Symbol" panose="05050102010706020507" pitchFamily="18" charset="2"/>
              <a:buChar char="·"/>
            </a:pPr>
            <a:endParaRPr lang="en-US" altLang="en-US" sz="2200" dirty="0"/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313AFA43-F0E6-49B2-9F21-81E2DAC86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35" y="6488668"/>
            <a:ext cx="108509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2000" dirty="0">
                <a:solidFill>
                  <a:srgbClr val="0070C0"/>
                </a:solidFill>
              </a:rPr>
              <a:t>DII steps up its drive to buy market share and expand its solutions/offering and customer base.</a:t>
            </a:r>
            <a:endParaRPr lang="en-US" alt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177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A16C7B58-864B-4160-B863-3031EB1F8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39186" y="272081"/>
            <a:ext cx="914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Recent Acquisitions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5D222E-8182-48FD-9242-10DED5E96C39}"/>
              </a:ext>
            </a:extLst>
          </p:cNvPr>
          <p:cNvSpPr txBox="1"/>
          <p:nvPr/>
        </p:nvSpPr>
        <p:spPr>
          <a:xfrm>
            <a:off x="742950" y="2210415"/>
            <a:ext cx="109632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Desco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Industries Inc acquired the product line from OK International /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Metcal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in January 2018. APR offers a product line of convection rework machines used to remove and install complex surface mounted devices such as BGA, CGA and QFN. APR machine models include the Scorpion, Scarab and APR-5000 series. All APR products are manufactured in Chino, CA.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FF37341A-E872-4E2C-BC08-BA5B989D1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3A356F-A9A5-444C-8200-0EF14A09C6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7625" y="1471185"/>
            <a:ext cx="1492419" cy="6466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1B9B8F-458B-4720-BC11-CFA5FE9BB7B3}"/>
              </a:ext>
            </a:extLst>
          </p:cNvPr>
          <p:cNvSpPr txBox="1"/>
          <p:nvPr/>
        </p:nvSpPr>
        <p:spPr>
          <a:xfrm>
            <a:off x="742950" y="3889418"/>
            <a:ext cx="109632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On July 15, 2019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Desco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Industries Inc of Chino, California has acquired the assets of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Tronex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Technology Inc.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Tronex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Technology, Inc is a designer and manufacturer of precision hand cutting tools and pliers, in addition to offering wire strippers and tweezers.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Tronex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precision hand tools are now preferred by users in sectors including electronics manufacturing, medical device manufacturing and jewelry making.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438142-2FF1-48B7-85D4-649297C32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843" y="3236561"/>
            <a:ext cx="4248792" cy="4940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C3C8C5-D1DF-4DA5-BA34-FE94678C20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9393" y="4947969"/>
            <a:ext cx="2745043" cy="5829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58E313-2CF1-4219-9B93-5FDB7A34FDB9}"/>
              </a:ext>
            </a:extLst>
          </p:cNvPr>
          <p:cNvSpPr txBox="1"/>
          <p:nvPr/>
        </p:nvSpPr>
        <p:spPr>
          <a:xfrm>
            <a:off x="791729" y="5652868"/>
            <a:ext cx="106085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Beau Tech, acquired in 2021 and offered under the MENDA brand, is a US hand tools manufacturer that provides quality tools including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MilProbes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Soldering Aids and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Spudgers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for applications relating to the repair, rework, R&amp;D, testing and assembly of electronic components and printed circuit boards.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46592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6CEF3757-D914-48DB-AE99-F5FD0A292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00250" y="229393"/>
            <a:ext cx="914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Organization</a:t>
            </a:r>
            <a:endParaRPr lang="en-US" altLang="en-US" sz="44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7035F19-AB1C-4FC6-A708-D5D1495CC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94" y="4416457"/>
            <a:ext cx="970088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 err="1">
                <a:latin typeface="Arial Narrow" panose="020B0606020202030204" pitchFamily="34" charset="0"/>
              </a:rPr>
              <a:t>Desco</a:t>
            </a:r>
            <a:r>
              <a:rPr lang="en-US" altLang="en-US" sz="1400" b="1" dirty="0">
                <a:latin typeface="Arial Narrow" panose="020B0606020202030204" pitchFamily="34" charset="0"/>
              </a:rPr>
              <a:t> </a:t>
            </a:r>
          </a:p>
          <a:p>
            <a:pPr algn="ctr"/>
            <a:r>
              <a:rPr lang="en-US" altLang="en-US" sz="1400" dirty="0">
                <a:latin typeface="Arial Narrow" panose="020B0606020202030204" pitchFamily="34" charset="0"/>
              </a:rPr>
              <a:t>Distribution</a:t>
            </a:r>
          </a:p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(ESD Focus)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DAC8A35-ED07-42C0-9BDD-F5E0F7137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715" y="4425037"/>
            <a:ext cx="990600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>
                <a:latin typeface="Arial Narrow" panose="020B0606020202030204" pitchFamily="34" charset="0"/>
              </a:rPr>
              <a:t>Desco Asia</a:t>
            </a:r>
          </a:p>
          <a:p>
            <a:pPr algn="ctr"/>
            <a:r>
              <a:rPr lang="en-US" altLang="en-US" sz="1400">
                <a:latin typeface="Arial Narrow" panose="020B0606020202030204" pitchFamily="34" charset="0"/>
              </a:rPr>
              <a:t>Asia</a:t>
            </a:r>
          </a:p>
          <a:p>
            <a:pPr algn="ctr"/>
            <a:r>
              <a:rPr lang="en-US" altLang="en-US" sz="1400">
                <a:latin typeface="Arial Narrow" panose="020B0606020202030204" pitchFamily="34" charset="0"/>
              </a:rPr>
              <a:t>Distribution</a:t>
            </a:r>
            <a:endParaRPr lang="en-US" altLang="en-US" sz="1600">
              <a:latin typeface="Arial Narrow" panose="020B0606020202030204" pitchFamily="34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BB2329F-A533-44D7-B2DC-7DD3A42D1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926" y="4425037"/>
            <a:ext cx="1066800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>
                <a:latin typeface="Arial Narrow" panose="020B0606020202030204" pitchFamily="34" charset="0"/>
              </a:rPr>
              <a:t>Desco Europe </a:t>
            </a:r>
          </a:p>
          <a:p>
            <a:pPr algn="ctr"/>
            <a:r>
              <a:rPr lang="en-US" altLang="en-US" sz="1400">
                <a:latin typeface="Arial Narrow" panose="020B0606020202030204" pitchFamily="34" charset="0"/>
              </a:rPr>
              <a:t>European </a:t>
            </a:r>
          </a:p>
          <a:p>
            <a:pPr algn="ctr"/>
            <a:r>
              <a:rPr lang="en-US" altLang="en-US" sz="1400">
                <a:latin typeface="Arial Narrow" panose="020B0606020202030204" pitchFamily="34" charset="0"/>
              </a:rPr>
              <a:t>Distribution</a:t>
            </a:r>
          </a:p>
          <a:p>
            <a:pPr algn="ctr"/>
            <a:r>
              <a:rPr lang="en-US" altLang="en-US" sz="1400">
                <a:latin typeface="Arial Narrow" panose="020B0606020202030204" pitchFamily="34" charset="0"/>
              </a:rPr>
              <a:t>(ESD Focus)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3CD31354-523F-42F1-BA40-C40FF9699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2630" y="2282857"/>
            <a:ext cx="1752600" cy="1295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2">
              <a:schemeClr val="tx2"/>
            </a:prst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>
                <a:latin typeface="Arial Black" panose="020B0A04020102020204" pitchFamily="34" charset="0"/>
              </a:rPr>
              <a:t>DII</a:t>
            </a:r>
            <a:endParaRPr lang="en-US" altLang="en-US" sz="3200">
              <a:latin typeface="Arial Black" panose="020B0A04020102020204" pitchFamily="34" charset="0"/>
            </a:endParaRPr>
          </a:p>
        </p:txBody>
      </p:sp>
      <p:sp>
        <p:nvSpPr>
          <p:cNvPr id="7" name="Line 10">
            <a:extLst>
              <a:ext uri="{FF2B5EF4-FFF2-40B4-BE49-F238E27FC236}">
                <a16:creationId xmlns:a16="http://schemas.microsoft.com/office/drawing/2014/main" id="{6CD091FF-FF07-4838-B9D8-DA53B09944AB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0830" y="3578257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11">
            <a:extLst>
              <a:ext uri="{FF2B5EF4-FFF2-40B4-BE49-F238E27FC236}">
                <a16:creationId xmlns:a16="http://schemas.microsoft.com/office/drawing/2014/main" id="{F9C68A1A-A79C-48F6-981F-74FC4676283A}"/>
              </a:ext>
            </a:extLst>
          </p:cNvPr>
          <p:cNvSpPr>
            <a:spLocks noChangeShapeType="1"/>
          </p:cNvSpPr>
          <p:nvPr/>
        </p:nvSpPr>
        <p:spPr bwMode="auto">
          <a:xfrm>
            <a:off x="1404235" y="4111657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Line 12">
            <a:extLst>
              <a:ext uri="{FF2B5EF4-FFF2-40B4-BE49-F238E27FC236}">
                <a16:creationId xmlns:a16="http://schemas.microsoft.com/office/drawing/2014/main" id="{A1F07120-45C8-4631-89C6-B9A644B75D65}"/>
              </a:ext>
            </a:extLst>
          </p:cNvPr>
          <p:cNvSpPr>
            <a:spLocks noChangeShapeType="1"/>
          </p:cNvSpPr>
          <p:nvPr/>
        </p:nvSpPr>
        <p:spPr bwMode="auto">
          <a:xfrm>
            <a:off x="3768118" y="4111657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14">
            <a:extLst>
              <a:ext uri="{FF2B5EF4-FFF2-40B4-BE49-F238E27FC236}">
                <a16:creationId xmlns:a16="http://schemas.microsoft.com/office/drawing/2014/main" id="{0B04B739-89E2-4618-B546-FA684A6E65B6}"/>
              </a:ext>
            </a:extLst>
          </p:cNvPr>
          <p:cNvSpPr>
            <a:spLocks noChangeShapeType="1"/>
          </p:cNvSpPr>
          <p:nvPr/>
        </p:nvSpPr>
        <p:spPr bwMode="auto">
          <a:xfrm>
            <a:off x="6103578" y="4120237"/>
            <a:ext cx="0" cy="304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15">
            <a:extLst>
              <a:ext uri="{FF2B5EF4-FFF2-40B4-BE49-F238E27FC236}">
                <a16:creationId xmlns:a16="http://schemas.microsoft.com/office/drawing/2014/main" id="{3F4F4E36-7460-4437-8955-B0D6DF5382FB}"/>
              </a:ext>
            </a:extLst>
          </p:cNvPr>
          <p:cNvSpPr>
            <a:spLocks noChangeShapeType="1"/>
          </p:cNvSpPr>
          <p:nvPr/>
        </p:nvSpPr>
        <p:spPr bwMode="auto">
          <a:xfrm>
            <a:off x="1385896" y="4103077"/>
            <a:ext cx="9397926" cy="1716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D378B393-84E7-4794-A2D8-4FF025744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4980" y="4425037"/>
            <a:ext cx="934757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latin typeface="Arial Narrow" panose="020B0606020202030204" pitchFamily="34" charset="0"/>
              </a:rPr>
              <a:t>MENDA/</a:t>
            </a:r>
          </a:p>
          <a:p>
            <a:pPr algn="ctr"/>
            <a:r>
              <a:rPr lang="en-US" altLang="en-US" sz="1400" b="1" dirty="0" err="1">
                <a:latin typeface="Arial Narrow" panose="020B0606020202030204" pitchFamily="34" charset="0"/>
              </a:rPr>
              <a:t>EasyBraid</a:t>
            </a:r>
            <a:r>
              <a:rPr lang="en-US" altLang="en-US" sz="1400" b="1" dirty="0">
                <a:latin typeface="Arial Narrow" panose="020B0606020202030204" pitchFamily="34" charset="0"/>
              </a:rPr>
              <a:t>/</a:t>
            </a:r>
          </a:p>
          <a:p>
            <a:pPr algn="ctr"/>
            <a:r>
              <a:rPr lang="en-US" altLang="en-US" sz="1400" b="1" dirty="0" err="1">
                <a:latin typeface="Arial Narrow" panose="020B0606020202030204" pitchFamily="34" charset="0"/>
              </a:rPr>
              <a:t>Tronex</a:t>
            </a:r>
            <a:r>
              <a:rPr lang="en-US" altLang="en-US" sz="1400" b="1" dirty="0">
                <a:latin typeface="Arial Narrow" panose="020B0606020202030204" pitchFamily="34" charset="0"/>
              </a:rPr>
              <a:t>/ </a:t>
            </a:r>
          </a:p>
          <a:p>
            <a:pPr algn="ctr"/>
            <a:r>
              <a:rPr lang="en-US" altLang="en-US" sz="1400" b="1" dirty="0">
                <a:latin typeface="Arial Narrow" panose="020B0606020202030204" pitchFamily="34" charset="0"/>
              </a:rPr>
              <a:t>Beau Tech</a:t>
            </a:r>
          </a:p>
          <a:p>
            <a:pPr algn="ctr"/>
            <a:r>
              <a:rPr lang="en-US" altLang="en-US" sz="1400" dirty="0">
                <a:latin typeface="Arial Narrow" panose="020B0606020202030204" pitchFamily="34" charset="0"/>
              </a:rPr>
              <a:t>Distribution</a:t>
            </a:r>
          </a:p>
          <a:p>
            <a:pPr algn="ctr"/>
            <a:r>
              <a:rPr lang="en-US" altLang="en-US" sz="1100" dirty="0">
                <a:latin typeface="Arial Narrow" panose="020B0606020202030204" pitchFamily="34" charset="0"/>
              </a:rPr>
              <a:t> (Diversification)</a:t>
            </a:r>
            <a:r>
              <a:rPr lang="en-US" altLang="en-US" sz="1100" b="1" dirty="0"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13" name="Rectangle 18">
            <a:extLst>
              <a:ext uri="{FF2B5EF4-FFF2-40B4-BE49-F238E27FC236}">
                <a16:creationId xmlns:a16="http://schemas.microsoft.com/office/drawing/2014/main" id="{325AB7B5-10B8-435D-BA85-203088203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0178" y="4425037"/>
            <a:ext cx="1066800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 err="1">
                <a:latin typeface="Arial Narrow" panose="020B0606020202030204" pitchFamily="34" charset="0"/>
              </a:rPr>
              <a:t>Protektive</a:t>
            </a:r>
            <a:r>
              <a:rPr lang="en-US" altLang="en-US" sz="1400" b="1" dirty="0">
                <a:latin typeface="Arial Narrow" panose="020B0606020202030204" pitchFamily="34" charset="0"/>
              </a:rPr>
              <a:t> Pak</a:t>
            </a:r>
          </a:p>
          <a:p>
            <a:pPr algn="ctr"/>
            <a:r>
              <a:rPr lang="en-US" altLang="en-US" sz="1400" dirty="0">
                <a:latin typeface="Arial Narrow" panose="020B0606020202030204" pitchFamily="34" charset="0"/>
              </a:rPr>
              <a:t>Packaging</a:t>
            </a:r>
          </a:p>
          <a:p>
            <a:pPr algn="ctr"/>
            <a:r>
              <a:rPr lang="en-US" altLang="en-US" sz="1400" dirty="0">
                <a:latin typeface="Arial Narrow" panose="020B0606020202030204" pitchFamily="34" charset="0"/>
              </a:rPr>
              <a:t>Channel</a:t>
            </a:r>
          </a:p>
        </p:txBody>
      </p:sp>
      <p:sp>
        <p:nvSpPr>
          <p:cNvPr id="14" name="Line 19">
            <a:extLst>
              <a:ext uri="{FF2B5EF4-FFF2-40B4-BE49-F238E27FC236}">
                <a16:creationId xmlns:a16="http://schemas.microsoft.com/office/drawing/2014/main" id="{1691753E-52F6-4D49-B450-979D33A8F3C6}"/>
              </a:ext>
            </a:extLst>
          </p:cNvPr>
          <p:cNvSpPr>
            <a:spLocks noChangeShapeType="1"/>
          </p:cNvSpPr>
          <p:nvPr/>
        </p:nvSpPr>
        <p:spPr bwMode="auto">
          <a:xfrm>
            <a:off x="7267533" y="4120237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20">
            <a:extLst>
              <a:ext uri="{FF2B5EF4-FFF2-40B4-BE49-F238E27FC236}">
                <a16:creationId xmlns:a16="http://schemas.microsoft.com/office/drawing/2014/main" id="{DC07058B-7A81-416D-9EDC-AF03388A5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0332" y="4425037"/>
            <a:ext cx="990601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 err="1">
                <a:latin typeface="Arial Narrow" panose="020B0606020202030204" pitchFamily="34" charset="0"/>
              </a:rPr>
              <a:t>SpecialTeam</a:t>
            </a:r>
            <a:endParaRPr lang="en-US" altLang="en-US" sz="1400" b="1" dirty="0">
              <a:latin typeface="Arial Narrow" panose="020B0606020202030204" pitchFamily="34" charset="0"/>
            </a:endParaRPr>
          </a:p>
          <a:p>
            <a:pPr algn="ctr"/>
            <a:r>
              <a:rPr lang="en-US" altLang="en-US" sz="1400" dirty="0">
                <a:latin typeface="Arial Narrow" panose="020B0606020202030204" pitchFamily="34" charset="0"/>
              </a:rPr>
              <a:t>Cleanroom </a:t>
            </a:r>
          </a:p>
          <a:p>
            <a:pPr algn="ctr"/>
            <a:r>
              <a:rPr lang="en-US" altLang="en-US" sz="1400" dirty="0">
                <a:latin typeface="Arial Narrow" panose="020B0606020202030204" pitchFamily="34" charset="0"/>
              </a:rPr>
              <a:t>Assembly </a:t>
            </a:r>
          </a:p>
          <a:p>
            <a:pPr algn="ctr"/>
            <a:r>
              <a:rPr lang="en-US" altLang="en-US" sz="1400" dirty="0">
                <a:latin typeface="Arial Narrow" panose="020B0606020202030204" pitchFamily="34" charset="0"/>
              </a:rPr>
              <a:t>and</a:t>
            </a:r>
          </a:p>
          <a:p>
            <a:pPr algn="ctr"/>
            <a:r>
              <a:rPr lang="en-US" altLang="en-US" sz="1400" dirty="0">
                <a:latin typeface="Arial Narrow" panose="020B0606020202030204" pitchFamily="34" charset="0"/>
              </a:rPr>
              <a:t>Packaging</a:t>
            </a:r>
            <a:r>
              <a:rPr lang="en-US" altLang="en-US" sz="1400" b="1" dirty="0">
                <a:latin typeface="Arial Narrow" panose="020B0606020202030204" pitchFamily="34" charset="0"/>
              </a:rPr>
              <a:t> </a:t>
            </a:r>
            <a:endParaRPr lang="en-US" altLang="en-US" sz="1600" b="1" dirty="0">
              <a:latin typeface="Arial Narrow" panose="020B0606020202030204" pitchFamily="34" charset="0"/>
            </a:endParaRPr>
          </a:p>
        </p:txBody>
      </p:sp>
      <p:sp>
        <p:nvSpPr>
          <p:cNvPr id="16" name="Line 21">
            <a:extLst>
              <a:ext uri="{FF2B5EF4-FFF2-40B4-BE49-F238E27FC236}">
                <a16:creationId xmlns:a16="http://schemas.microsoft.com/office/drawing/2014/main" id="{DABD80B4-A700-44E1-83A0-BF471348AF25}"/>
              </a:ext>
            </a:extLst>
          </p:cNvPr>
          <p:cNvSpPr>
            <a:spLocks noChangeShapeType="1"/>
          </p:cNvSpPr>
          <p:nvPr/>
        </p:nvSpPr>
        <p:spPr bwMode="auto">
          <a:xfrm>
            <a:off x="8426915" y="4120237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Line 27">
            <a:extLst>
              <a:ext uri="{FF2B5EF4-FFF2-40B4-BE49-F238E27FC236}">
                <a16:creationId xmlns:a16="http://schemas.microsoft.com/office/drawing/2014/main" id="{F778FE26-D0E9-4D43-BFF5-81A1E91FC2EA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684" y="4117731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51A4E90B-BE46-4826-B711-528858BCA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3220" y="4416457"/>
            <a:ext cx="970088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>
                <a:latin typeface="Arial Narrow" panose="020B0606020202030204" pitchFamily="34" charset="0"/>
              </a:rPr>
              <a:t>SCS </a:t>
            </a:r>
          </a:p>
          <a:p>
            <a:pPr algn="ctr"/>
            <a:r>
              <a:rPr lang="en-US" altLang="en-US" sz="1400">
                <a:latin typeface="Arial Narrow" panose="020B0606020202030204" pitchFamily="34" charset="0"/>
              </a:rPr>
              <a:t>Distribution</a:t>
            </a:r>
          </a:p>
          <a:p>
            <a:pPr algn="ctr"/>
            <a:r>
              <a:rPr lang="en-US" altLang="en-US" sz="1200">
                <a:latin typeface="Arial Narrow" panose="020B0606020202030204" pitchFamily="34" charset="0"/>
              </a:rPr>
              <a:t>(ESD/Packaging)</a:t>
            </a:r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id="{6282668B-43F0-4072-99C2-6AF1FDBA8A2B}"/>
              </a:ext>
            </a:extLst>
          </p:cNvPr>
          <p:cNvSpPr>
            <a:spLocks noChangeShapeType="1"/>
          </p:cNvSpPr>
          <p:nvPr/>
        </p:nvSpPr>
        <p:spPr bwMode="auto">
          <a:xfrm>
            <a:off x="2606620" y="4120237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380DD1C7-C6FA-4586-B00B-504E7F8BA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7271" y="4425037"/>
            <a:ext cx="1025751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 err="1">
                <a:latin typeface="Arial Narrow" panose="020B0606020202030204" pitchFamily="34" charset="0"/>
              </a:rPr>
              <a:t>Statguard</a:t>
            </a:r>
            <a:r>
              <a:rPr lang="en-US" altLang="en-US" sz="1400" b="1" dirty="0">
                <a:latin typeface="Arial Narrow" panose="020B0606020202030204" pitchFamily="34" charset="0"/>
              </a:rPr>
              <a:t> </a:t>
            </a:r>
          </a:p>
          <a:p>
            <a:pPr algn="ctr"/>
            <a:r>
              <a:rPr lang="en-US" altLang="en-US" sz="1400" b="1" dirty="0">
                <a:latin typeface="Arial Narrow" panose="020B0606020202030204" pitchFamily="34" charset="0"/>
              </a:rPr>
              <a:t>Flooring</a:t>
            </a:r>
          </a:p>
          <a:p>
            <a:pPr algn="ctr"/>
            <a:r>
              <a:rPr lang="en-US" altLang="en-US" sz="1400" dirty="0">
                <a:latin typeface="Arial Narrow" panose="020B0606020202030204" pitchFamily="34" charset="0"/>
              </a:rPr>
              <a:t>Flooring </a:t>
            </a:r>
          </a:p>
          <a:p>
            <a:pPr algn="ctr"/>
            <a:r>
              <a:rPr lang="en-US" altLang="en-US" sz="1400" dirty="0">
                <a:latin typeface="Arial Narrow" panose="020B0606020202030204" pitchFamily="34" charset="0"/>
              </a:rPr>
              <a:t>Dealers</a:t>
            </a:r>
          </a:p>
          <a:p>
            <a:pPr algn="ctr"/>
            <a:r>
              <a:rPr lang="en-US" altLang="en-US" sz="1000" dirty="0"/>
              <a:t>(ESD Flooring </a:t>
            </a:r>
          </a:p>
          <a:p>
            <a:pPr algn="ctr"/>
            <a:r>
              <a:rPr lang="en-US" altLang="en-US" sz="1000" dirty="0"/>
              <a:t>Solutions)</a:t>
            </a:r>
            <a:endParaRPr lang="en-US" altLang="en-US" sz="1000" dirty="0">
              <a:latin typeface="Arial Narrow" panose="020B0606020202030204" pitchFamily="34" charset="0"/>
            </a:endParaRPr>
          </a:p>
        </p:txBody>
      </p:sp>
      <p:sp>
        <p:nvSpPr>
          <p:cNvPr id="21" name="Line 21">
            <a:extLst>
              <a:ext uri="{FF2B5EF4-FFF2-40B4-BE49-F238E27FC236}">
                <a16:creationId xmlns:a16="http://schemas.microsoft.com/office/drawing/2014/main" id="{5A6E4469-082A-4966-B58C-7AA900155A8D}"/>
              </a:ext>
            </a:extLst>
          </p:cNvPr>
          <p:cNvSpPr>
            <a:spLocks noChangeShapeType="1"/>
          </p:cNvSpPr>
          <p:nvPr/>
        </p:nvSpPr>
        <p:spPr bwMode="auto">
          <a:xfrm>
            <a:off x="9627224" y="4120237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Text Box 8">
            <a:extLst>
              <a:ext uri="{FF2B5EF4-FFF2-40B4-BE49-F238E27FC236}">
                <a16:creationId xmlns:a16="http://schemas.microsoft.com/office/drawing/2014/main" id="{D155DA86-E3A9-4591-B251-42495CF37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A6449B6C-39D1-4817-A58B-7BA6A5F07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8866" y="4416457"/>
            <a:ext cx="990600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latin typeface="Arial Narrow" panose="020B0606020202030204" pitchFamily="34" charset="0"/>
              </a:rPr>
              <a:t>APR</a:t>
            </a:r>
          </a:p>
          <a:p>
            <a:pPr algn="ctr"/>
            <a:r>
              <a:rPr lang="en-US" altLang="en-US" sz="1400" dirty="0">
                <a:latin typeface="Arial Narrow" panose="020B0606020202030204" pitchFamily="34" charset="0"/>
              </a:rPr>
              <a:t>Rework and </a:t>
            </a:r>
          </a:p>
          <a:p>
            <a:pPr algn="ctr"/>
            <a:r>
              <a:rPr lang="en-US" altLang="en-US" sz="1400" dirty="0">
                <a:latin typeface="Arial Narrow" panose="020B0606020202030204" pitchFamily="34" charset="0"/>
              </a:rPr>
              <a:t>Fume </a:t>
            </a:r>
          </a:p>
          <a:p>
            <a:pPr algn="ctr"/>
            <a:r>
              <a:rPr lang="en-US" altLang="en-US" sz="1400" dirty="0">
                <a:latin typeface="Arial Narrow" panose="020B0606020202030204" pitchFamily="34" charset="0"/>
              </a:rPr>
              <a:t>Extraction</a:t>
            </a:r>
          </a:p>
        </p:txBody>
      </p:sp>
      <p:sp>
        <p:nvSpPr>
          <p:cNvPr id="24" name="Line 21">
            <a:extLst>
              <a:ext uri="{FF2B5EF4-FFF2-40B4-BE49-F238E27FC236}">
                <a16:creationId xmlns:a16="http://schemas.microsoft.com/office/drawing/2014/main" id="{E8806633-1D09-4CE9-B437-ECEEE09ECFF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82303" y="4103077"/>
            <a:ext cx="1519" cy="31338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49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0868941-2008-4515-80EA-980744A3C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1218" y="4410075"/>
            <a:ext cx="1447800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>
                <a:latin typeface="Arial Narrow" panose="020B0606020202030204" pitchFamily="34" charset="0"/>
              </a:rPr>
              <a:t>Carlos De La Isla</a:t>
            </a:r>
          </a:p>
          <a:p>
            <a:pPr algn="ctr"/>
            <a:r>
              <a:rPr lang="en-US" altLang="en-US" sz="1600" b="1">
                <a:latin typeface="Arial Narrow" panose="020B0606020202030204" pitchFamily="34" charset="0"/>
              </a:rPr>
              <a:t>VP Sales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37F9D08-A629-43DE-915A-F5F16756D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5707" y="4410075"/>
            <a:ext cx="1371600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>
                <a:latin typeface="Arial Narrow" panose="020B0606020202030204" pitchFamily="34" charset="0"/>
              </a:rPr>
              <a:t>David Maerzke</a:t>
            </a:r>
          </a:p>
          <a:p>
            <a:pPr algn="ctr"/>
            <a:r>
              <a:rPr lang="en-US" altLang="en-US" sz="1600" b="1">
                <a:latin typeface="Arial Narrow" panose="020B0606020202030204" pitchFamily="34" charset="0"/>
              </a:rPr>
              <a:t>VP Operations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23B49EBD-01E6-405F-8382-76265CFE1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035" y="4402437"/>
            <a:ext cx="1371600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Sandy Staup</a:t>
            </a:r>
          </a:p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VP</a:t>
            </a:r>
            <a:br>
              <a:rPr lang="en-US" altLang="en-US" sz="1600" b="1" dirty="0">
                <a:latin typeface="Arial Narrow" panose="020B0606020202030204" pitchFamily="34" charset="0"/>
              </a:rPr>
            </a:br>
            <a:r>
              <a:rPr lang="en-US" altLang="en-US" sz="1600" b="1" dirty="0">
                <a:latin typeface="Arial Narrow" panose="020B0606020202030204" pitchFamily="34" charset="0"/>
              </a:rPr>
              <a:t>Administration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65286E57-62A4-4666-BE5E-A88071F51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3167" y="2352675"/>
            <a:ext cx="5486400" cy="990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sy="50000" kx="-2453608" rotWithShape="0">
              <a:schemeClr val="tx1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2400">
              <a:latin typeface="Arial Black" panose="020B0A04020102020204" pitchFamily="34" charset="0"/>
            </a:endParaRPr>
          </a:p>
          <a:p>
            <a:pPr algn="ctr"/>
            <a:r>
              <a:rPr lang="en-US" altLang="en-US" sz="2400">
                <a:latin typeface="Arial Black" panose="020B0A04020102020204" pitchFamily="34" charset="0"/>
              </a:rPr>
              <a:t>John Brake - CEO</a:t>
            </a:r>
          </a:p>
          <a:p>
            <a:pPr algn="ctr"/>
            <a:endParaRPr lang="en-US" altLang="en-US" sz="3200">
              <a:latin typeface="Times New Roman" panose="02020603050405020304" pitchFamily="18" charset="0"/>
            </a:endParaRPr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id="{49F40678-4CB5-4D28-BB3C-75792A3DC82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49839" y="3343275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10">
            <a:extLst>
              <a:ext uri="{FF2B5EF4-FFF2-40B4-BE49-F238E27FC236}">
                <a16:creationId xmlns:a16="http://schemas.microsoft.com/office/drawing/2014/main" id="{52949C51-014B-4BB2-AC3B-FED5E7A0D69D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2239" y="4097637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12">
            <a:extLst>
              <a:ext uri="{FF2B5EF4-FFF2-40B4-BE49-F238E27FC236}">
                <a16:creationId xmlns:a16="http://schemas.microsoft.com/office/drawing/2014/main" id="{00A9F00A-7828-49A0-9398-351233AE3AF8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7565" y="4105275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Line 13">
            <a:extLst>
              <a:ext uri="{FF2B5EF4-FFF2-40B4-BE49-F238E27FC236}">
                <a16:creationId xmlns:a16="http://schemas.microsoft.com/office/drawing/2014/main" id="{2AD4B68C-AC87-42AE-9131-F1C9C13366B9}"/>
              </a:ext>
            </a:extLst>
          </p:cNvPr>
          <p:cNvSpPr>
            <a:spLocks noChangeShapeType="1"/>
          </p:cNvSpPr>
          <p:nvPr/>
        </p:nvSpPr>
        <p:spPr bwMode="auto">
          <a:xfrm>
            <a:off x="862013" y="4105275"/>
            <a:ext cx="10509326" cy="76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14">
            <a:extLst>
              <a:ext uri="{FF2B5EF4-FFF2-40B4-BE49-F238E27FC236}">
                <a16:creationId xmlns:a16="http://schemas.microsoft.com/office/drawing/2014/main" id="{480B254F-9637-49A6-AD38-1DA94A5B8E73}"/>
              </a:ext>
            </a:extLst>
          </p:cNvPr>
          <p:cNvSpPr>
            <a:spLocks noChangeShapeType="1"/>
          </p:cNvSpPr>
          <p:nvPr/>
        </p:nvSpPr>
        <p:spPr bwMode="auto">
          <a:xfrm>
            <a:off x="2338471" y="4113984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15">
            <a:extLst>
              <a:ext uri="{FF2B5EF4-FFF2-40B4-BE49-F238E27FC236}">
                <a16:creationId xmlns:a16="http://schemas.microsoft.com/office/drawing/2014/main" id="{9C0613EA-52B2-42C8-BED8-85C70789A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85800" y="297359"/>
            <a:ext cx="914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Executive Management</a:t>
            </a:r>
            <a:endParaRPr lang="en-US" altLang="en-US" sz="44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441FEC66-1126-43BA-8CB4-DF2BEBC47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4033" y="4410075"/>
            <a:ext cx="1371600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Mark Hempel</a:t>
            </a:r>
          </a:p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VP Finance</a:t>
            </a:r>
          </a:p>
        </p:txBody>
      </p:sp>
      <p:sp>
        <p:nvSpPr>
          <p:cNvPr id="13" name="Line 17">
            <a:extLst>
              <a:ext uri="{FF2B5EF4-FFF2-40B4-BE49-F238E27FC236}">
                <a16:creationId xmlns:a16="http://schemas.microsoft.com/office/drawing/2014/main" id="{78028D77-2C17-4334-B429-11117141C5C4}"/>
              </a:ext>
            </a:extLst>
          </p:cNvPr>
          <p:cNvSpPr>
            <a:spLocks noChangeShapeType="1"/>
          </p:cNvSpPr>
          <p:nvPr/>
        </p:nvSpPr>
        <p:spPr bwMode="auto">
          <a:xfrm>
            <a:off x="6918954" y="4097637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Line 19">
            <a:extLst>
              <a:ext uri="{FF2B5EF4-FFF2-40B4-BE49-F238E27FC236}">
                <a16:creationId xmlns:a16="http://schemas.microsoft.com/office/drawing/2014/main" id="{A1B84F10-43EC-47EF-B3E6-ABF6FF652B5E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9189" y="4105275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91506179-7AC4-4F30-85D1-258DBA32C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sp>
        <p:nvSpPr>
          <p:cNvPr id="18" name="Rectangle 18">
            <a:extLst>
              <a:ext uri="{FF2B5EF4-FFF2-40B4-BE49-F238E27FC236}">
                <a16:creationId xmlns:a16="http://schemas.microsoft.com/office/drawing/2014/main" id="{761CBFDF-8772-467C-AF24-2CA54F1B7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2948" y="4418784"/>
            <a:ext cx="1371600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Darryl Allen</a:t>
            </a:r>
          </a:p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Executive VP</a:t>
            </a:r>
          </a:p>
        </p:txBody>
      </p:sp>
      <p:sp>
        <p:nvSpPr>
          <p:cNvPr id="20" name="Line 14">
            <a:extLst>
              <a:ext uri="{FF2B5EF4-FFF2-40B4-BE49-F238E27FC236}">
                <a16:creationId xmlns:a16="http://schemas.microsoft.com/office/drawing/2014/main" id="{82D3C2D2-DDCA-4411-8835-CBDEDE68C00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91998" y="4113052"/>
            <a:ext cx="1" cy="32007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14">
            <a:extLst>
              <a:ext uri="{FF2B5EF4-FFF2-40B4-BE49-F238E27FC236}">
                <a16:creationId xmlns:a16="http://schemas.microsoft.com/office/drawing/2014/main" id="{0B62D682-9DC4-4425-8959-A814E7E9058D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53802" y="4097637"/>
            <a:ext cx="8128" cy="31136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Line 14">
            <a:extLst>
              <a:ext uri="{FF2B5EF4-FFF2-40B4-BE49-F238E27FC236}">
                <a16:creationId xmlns:a16="http://schemas.microsoft.com/office/drawing/2014/main" id="{8DA03DA1-EEE7-4A49-9696-8FC0DDA0C516}"/>
              </a:ext>
            </a:extLst>
          </p:cNvPr>
          <p:cNvSpPr>
            <a:spLocks noChangeShapeType="1"/>
          </p:cNvSpPr>
          <p:nvPr/>
        </p:nvSpPr>
        <p:spPr bwMode="auto">
          <a:xfrm>
            <a:off x="879778" y="4097637"/>
            <a:ext cx="2" cy="32877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Rectangle 18">
            <a:extLst>
              <a:ext uri="{FF2B5EF4-FFF2-40B4-BE49-F238E27FC236}">
                <a16:creationId xmlns:a16="http://schemas.microsoft.com/office/drawing/2014/main" id="{DE163DDF-C6E7-4B21-A448-82D232211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096" y="4387022"/>
            <a:ext cx="1371600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Jeffry Brake</a:t>
            </a:r>
          </a:p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Executive VP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5766C80-2B5F-4758-B75E-A6421DDAB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8787" y="4402437"/>
            <a:ext cx="1371600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Ted Krueger</a:t>
            </a:r>
          </a:p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VP Purchasing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525DBC-DB0D-4DCA-BEC2-61796A880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6137" y="4387022"/>
            <a:ext cx="1371600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Cheryl Uresti</a:t>
            </a:r>
          </a:p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VP Marketing</a:t>
            </a:r>
          </a:p>
        </p:txBody>
      </p:sp>
    </p:spTree>
    <p:extLst>
      <p:ext uri="{BB962C8B-B14F-4D97-AF65-F5344CB8AC3E}">
        <p14:creationId xmlns:p14="http://schemas.microsoft.com/office/powerpoint/2010/main" val="1222910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Line 73">
            <a:extLst>
              <a:ext uri="{FF2B5EF4-FFF2-40B4-BE49-F238E27FC236}">
                <a16:creationId xmlns:a16="http://schemas.microsoft.com/office/drawing/2014/main" id="{4B706F4D-3264-43A7-8C8B-80CDBC3B7F8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88432" y="3475668"/>
            <a:ext cx="6892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" name="Line 73">
            <a:extLst>
              <a:ext uri="{FF2B5EF4-FFF2-40B4-BE49-F238E27FC236}">
                <a16:creationId xmlns:a16="http://schemas.microsoft.com/office/drawing/2014/main" id="{6774391C-DF84-45B5-9662-B84A8EE194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4741068"/>
            <a:ext cx="2842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5" name="Line 73">
            <a:extLst>
              <a:ext uri="{FF2B5EF4-FFF2-40B4-BE49-F238E27FC236}">
                <a16:creationId xmlns:a16="http://schemas.microsoft.com/office/drawing/2014/main" id="{DC166168-19D0-4674-9AFD-647A25586599}"/>
              </a:ext>
            </a:extLst>
          </p:cNvPr>
          <p:cNvSpPr>
            <a:spLocks noChangeShapeType="1"/>
          </p:cNvSpPr>
          <p:nvPr/>
        </p:nvSpPr>
        <p:spPr bwMode="auto">
          <a:xfrm>
            <a:off x="8659542" y="3629025"/>
            <a:ext cx="2842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Line 67">
            <a:extLst>
              <a:ext uri="{FF2B5EF4-FFF2-40B4-BE49-F238E27FC236}">
                <a16:creationId xmlns:a16="http://schemas.microsoft.com/office/drawing/2014/main" id="{1B7F8C4E-9E35-470B-A22C-EE85EA7B87CD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0776" y="3843338"/>
            <a:ext cx="0" cy="952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Line 75">
            <a:extLst>
              <a:ext uri="{FF2B5EF4-FFF2-40B4-BE49-F238E27FC236}">
                <a16:creationId xmlns:a16="http://schemas.microsoft.com/office/drawing/2014/main" id="{91C89268-2592-41C9-A776-D0630432F33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5588" y="1681163"/>
            <a:ext cx="0" cy="3095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3D6D7B-9946-4E94-B577-3AB6BE8A9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8926" y="1702594"/>
            <a:ext cx="19050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sy="50000" kx="-2453608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Carlos De La Isla</a:t>
            </a:r>
          </a:p>
          <a:p>
            <a:pPr algn="ctr"/>
            <a:r>
              <a:rPr lang="en-US" altLang="en-US" sz="1400" b="1" dirty="0">
                <a:latin typeface="Arial Narrow" panose="020B0606020202030204" pitchFamily="34" charset="0"/>
              </a:rPr>
              <a:t>VP Sales</a:t>
            </a:r>
            <a:endParaRPr lang="en-US" altLang="en-US" sz="1400" dirty="0">
              <a:latin typeface="Times New Roman" panose="02020603050405020304" pitchFamily="18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03D0E38-D262-402C-AA73-D74551761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4056" y="4886325"/>
            <a:ext cx="8382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">
                <a:latin typeface="Arial Narrow" panose="020B0606020202030204" pitchFamily="34" charset="0"/>
              </a:rPr>
              <a:t>Jeffry Brake</a:t>
            </a:r>
          </a:p>
          <a:p>
            <a:pPr algn="ctr"/>
            <a:r>
              <a:rPr lang="en-US" altLang="en-US" sz="1000">
                <a:latin typeface="Arial Narrow" panose="020B0606020202030204" pitchFamily="34" charset="0"/>
              </a:rPr>
              <a:t>Brand Manager</a:t>
            </a:r>
          </a:p>
          <a:p>
            <a:pPr algn="ctr"/>
            <a:r>
              <a:rPr lang="en-US" altLang="en-US" sz="1000" b="1">
                <a:latin typeface="Arial Narrow" panose="020B0606020202030204" pitchFamily="34" charset="0"/>
              </a:rPr>
              <a:t>Desco Asia</a:t>
            </a:r>
            <a:endParaRPr lang="en-US" altLang="en-US" sz="1000" b="1">
              <a:latin typeface="Times New Roman" panose="02020603050405020304" pitchFamily="18" charset="0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05753638-1D97-4D37-90E8-9EBE23160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801" y="3209925"/>
            <a:ext cx="13716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Matt Hempel</a:t>
            </a:r>
          </a:p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Corporate Marketing</a:t>
            </a:r>
          </a:p>
        </p:txBody>
      </p:sp>
      <p:sp>
        <p:nvSpPr>
          <p:cNvPr id="9" name="Text Box 13">
            <a:extLst>
              <a:ext uri="{FF2B5EF4-FFF2-40B4-BE49-F238E27FC236}">
                <a16:creationId xmlns:a16="http://schemas.microsoft.com/office/drawing/2014/main" id="{27F3F563-2134-420C-B08C-F19F5695C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321489"/>
            <a:ext cx="9144000" cy="66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Sales &amp; Marketing Managers</a:t>
            </a:r>
            <a:endParaRPr lang="en-US" altLang="en-US" sz="4400" dirty="0">
              <a:solidFill>
                <a:srgbClr val="0070C0"/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10" name="Line 14">
            <a:extLst>
              <a:ext uri="{FF2B5EF4-FFF2-40B4-BE49-F238E27FC236}">
                <a16:creationId xmlns:a16="http://schemas.microsoft.com/office/drawing/2014/main" id="{AB68FFC7-5643-4E11-BB6A-5096D0BE58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52514" y="4735554"/>
            <a:ext cx="9391936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16">
            <a:extLst>
              <a:ext uri="{FF2B5EF4-FFF2-40B4-BE49-F238E27FC236}">
                <a16:creationId xmlns:a16="http://schemas.microsoft.com/office/drawing/2014/main" id="{593EB275-D931-4DC1-8DB9-F812AEA7F272}"/>
              </a:ext>
            </a:extLst>
          </p:cNvPr>
          <p:cNvSpPr>
            <a:spLocks noChangeShapeType="1"/>
          </p:cNvSpPr>
          <p:nvPr/>
        </p:nvSpPr>
        <p:spPr bwMode="auto">
          <a:xfrm>
            <a:off x="2071868" y="473392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FE01C676-A5D3-4D4F-BBEB-74B4903E8C56}"/>
              </a:ext>
            </a:extLst>
          </p:cNvPr>
          <p:cNvGrpSpPr>
            <a:grpSpLocks/>
          </p:cNvGrpSpPr>
          <p:nvPr/>
        </p:nvGrpSpPr>
        <p:grpSpPr bwMode="auto">
          <a:xfrm>
            <a:off x="6646056" y="4741863"/>
            <a:ext cx="838200" cy="762000"/>
            <a:chOff x="3439891" y="4724400"/>
            <a:chExt cx="838200" cy="762000"/>
          </a:xfrm>
        </p:grpSpPr>
        <p:sp>
          <p:nvSpPr>
            <p:cNvPr id="13" name="Rectangle 7">
              <a:extLst>
                <a:ext uri="{FF2B5EF4-FFF2-40B4-BE49-F238E27FC236}">
                  <a16:creationId xmlns:a16="http://schemas.microsoft.com/office/drawing/2014/main" id="{4F680F0D-7E57-45F5-BEBB-EE4AACB06A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9891" y="4876800"/>
              <a:ext cx="838200" cy="6096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000" dirty="0">
                  <a:latin typeface="Arial Narrow" panose="020B0606020202030204" pitchFamily="34" charset="0"/>
                </a:rPr>
                <a:t>Steven Burns</a:t>
              </a:r>
            </a:p>
            <a:p>
              <a:pPr algn="ctr"/>
              <a:r>
                <a:rPr lang="en-US" altLang="en-US" sz="1000" dirty="0">
                  <a:latin typeface="Arial Narrow" panose="020B0606020202030204" pitchFamily="34" charset="0"/>
                </a:rPr>
                <a:t>Brand Manager</a:t>
              </a:r>
            </a:p>
            <a:p>
              <a:pPr algn="ctr"/>
              <a:r>
                <a:rPr lang="en-US" altLang="en-US" sz="1000" b="1" dirty="0" err="1">
                  <a:latin typeface="Arial Narrow" panose="020B0606020202030204" pitchFamily="34" charset="0"/>
                </a:rPr>
                <a:t>Desco</a:t>
              </a:r>
              <a:r>
                <a:rPr lang="en-US" altLang="en-US" sz="1000" b="1" dirty="0">
                  <a:latin typeface="Arial Narrow" panose="020B0606020202030204" pitchFamily="34" charset="0"/>
                </a:rPr>
                <a:t> Europe</a:t>
              </a:r>
              <a:endParaRPr lang="en-US" altLang="en-US" sz="10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15" name="Line 17">
              <a:extLst>
                <a:ext uri="{FF2B5EF4-FFF2-40B4-BE49-F238E27FC236}">
                  <a16:creationId xmlns:a16="http://schemas.microsoft.com/office/drawing/2014/main" id="{508D8BD0-FA9D-4E95-B843-73873FD8C0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1852" y="4724400"/>
              <a:ext cx="0" cy="15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" name="Line 22">
            <a:extLst>
              <a:ext uri="{FF2B5EF4-FFF2-40B4-BE49-F238E27FC236}">
                <a16:creationId xmlns:a16="http://schemas.microsoft.com/office/drawing/2014/main" id="{04F8E855-FAA6-43D0-A118-256B8C83B4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95599" y="2805111"/>
            <a:ext cx="5763943" cy="238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24">
            <a:extLst>
              <a:ext uri="{FF2B5EF4-FFF2-40B4-BE49-F238E27FC236}">
                <a16:creationId xmlns:a16="http://schemas.microsoft.com/office/drawing/2014/main" id="{CAB603F4-08C1-4DF5-9533-41EE5D97E6F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2809875"/>
            <a:ext cx="0" cy="400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Line 25">
            <a:extLst>
              <a:ext uri="{FF2B5EF4-FFF2-40B4-BE49-F238E27FC236}">
                <a16:creationId xmlns:a16="http://schemas.microsoft.com/office/drawing/2014/main" id="{63ED902C-9423-42EA-83DF-7C7E8E0C6ED2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1256" y="473392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Rectangle 26">
            <a:extLst>
              <a:ext uri="{FF2B5EF4-FFF2-40B4-BE49-F238E27FC236}">
                <a16:creationId xmlns:a16="http://schemas.microsoft.com/office/drawing/2014/main" id="{2B089BC7-3546-4F14-B72D-018D4B5B8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4649" y="4886325"/>
            <a:ext cx="8382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" dirty="0">
                <a:latin typeface="Arial Narrow" panose="020B0606020202030204" pitchFamily="34" charset="0"/>
              </a:rPr>
              <a:t>Alyssa Shaw</a:t>
            </a:r>
          </a:p>
          <a:p>
            <a:pPr algn="ctr"/>
            <a:r>
              <a:rPr lang="en-US" altLang="en-US" sz="1000" dirty="0">
                <a:latin typeface="Arial Narrow" panose="020B0606020202030204" pitchFamily="34" charset="0"/>
              </a:rPr>
              <a:t>Brand Manager</a:t>
            </a:r>
          </a:p>
          <a:p>
            <a:pPr algn="ctr"/>
            <a:r>
              <a:rPr lang="en-US" altLang="en-US" sz="1000" b="1" dirty="0" err="1">
                <a:latin typeface="Arial Narrow" panose="020B0606020202030204" pitchFamily="34" charset="0"/>
              </a:rPr>
              <a:t>Menda</a:t>
            </a:r>
            <a:endParaRPr lang="en-US" altLang="en-US" sz="1000" b="1" dirty="0">
              <a:latin typeface="Times New Roman" panose="02020603050405020304" pitchFamily="18" charset="0"/>
            </a:endParaRPr>
          </a:p>
        </p:txBody>
      </p:sp>
      <p:sp>
        <p:nvSpPr>
          <p:cNvPr id="24" name="Line 27">
            <a:extLst>
              <a:ext uri="{FF2B5EF4-FFF2-40B4-BE49-F238E27FC236}">
                <a16:creationId xmlns:a16="http://schemas.microsoft.com/office/drawing/2014/main" id="{E035629F-72AA-491B-BC7C-3D51DF0A4E4B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1849" y="473392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Rectangle 28">
            <a:extLst>
              <a:ext uri="{FF2B5EF4-FFF2-40B4-BE49-F238E27FC236}">
                <a16:creationId xmlns:a16="http://schemas.microsoft.com/office/drawing/2014/main" id="{116FABF8-E2F4-490A-83AD-7B4525E4B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1896" y="4905375"/>
            <a:ext cx="963612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">
                <a:latin typeface="Arial Narrow" panose="020B0606020202030204" pitchFamily="34" charset="0"/>
              </a:rPr>
              <a:t>Rob DaRosa</a:t>
            </a:r>
          </a:p>
          <a:p>
            <a:pPr algn="ctr"/>
            <a:r>
              <a:rPr lang="en-US" altLang="en-US" sz="1000">
                <a:latin typeface="Arial Narrow" panose="020B0606020202030204" pitchFamily="34" charset="0"/>
              </a:rPr>
              <a:t>Brand Manager</a:t>
            </a:r>
          </a:p>
          <a:p>
            <a:pPr algn="ctr"/>
            <a:r>
              <a:rPr lang="en-US" altLang="en-US" sz="1000" b="1">
                <a:latin typeface="Arial Narrow" panose="020B0606020202030204" pitchFamily="34" charset="0"/>
              </a:rPr>
              <a:t>Statguard Flooring</a:t>
            </a:r>
            <a:endParaRPr lang="en-US" altLang="en-US" sz="1000" b="1">
              <a:latin typeface="Times New Roman" panose="02020603050405020304" pitchFamily="18" charset="0"/>
            </a:endParaRPr>
          </a:p>
        </p:txBody>
      </p:sp>
      <p:sp>
        <p:nvSpPr>
          <p:cNvPr id="26" name="Line 29">
            <a:extLst>
              <a:ext uri="{FF2B5EF4-FFF2-40B4-BE49-F238E27FC236}">
                <a16:creationId xmlns:a16="http://schemas.microsoft.com/office/drawing/2014/main" id="{86151B1F-4B88-4362-B158-B82BB84D5981}"/>
              </a:ext>
            </a:extLst>
          </p:cNvPr>
          <p:cNvSpPr>
            <a:spLocks noChangeShapeType="1"/>
          </p:cNvSpPr>
          <p:nvPr/>
        </p:nvSpPr>
        <p:spPr bwMode="auto">
          <a:xfrm>
            <a:off x="8138308" y="475297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35">
            <a:extLst>
              <a:ext uri="{FF2B5EF4-FFF2-40B4-BE49-F238E27FC236}">
                <a16:creationId xmlns:a16="http://schemas.microsoft.com/office/drawing/2014/main" id="{554D9D89-85CC-47E8-BDD2-9ABD73FA337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8690" y="231219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Line 36">
            <a:extLst>
              <a:ext uri="{FF2B5EF4-FFF2-40B4-BE49-F238E27FC236}">
                <a16:creationId xmlns:a16="http://schemas.microsoft.com/office/drawing/2014/main" id="{0430B3C1-D34B-4B97-ADD5-22241C49245C}"/>
              </a:ext>
            </a:extLst>
          </p:cNvPr>
          <p:cNvSpPr>
            <a:spLocks noChangeShapeType="1"/>
          </p:cNvSpPr>
          <p:nvPr/>
        </p:nvSpPr>
        <p:spPr bwMode="auto">
          <a:xfrm>
            <a:off x="5628720" y="2447923"/>
            <a:ext cx="18469" cy="228600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Rectangle 37">
            <a:extLst>
              <a:ext uri="{FF2B5EF4-FFF2-40B4-BE49-F238E27FC236}">
                <a16:creationId xmlns:a16="http://schemas.microsoft.com/office/drawing/2014/main" id="{619B58A4-B13B-41A0-B3CF-8BDB1FE98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8793" y="4886325"/>
            <a:ext cx="8382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" dirty="0">
                <a:latin typeface="Arial Narrow" panose="020B0606020202030204" pitchFamily="34" charset="0"/>
              </a:rPr>
              <a:t>Norma Nahale</a:t>
            </a:r>
          </a:p>
          <a:p>
            <a:pPr algn="ctr"/>
            <a:r>
              <a:rPr lang="en-US" altLang="en-US" sz="1000" dirty="0">
                <a:latin typeface="Arial Narrow" panose="020B0606020202030204" pitchFamily="34" charset="0"/>
              </a:rPr>
              <a:t>Brand Manager</a:t>
            </a:r>
          </a:p>
          <a:p>
            <a:pPr algn="ctr"/>
            <a:r>
              <a:rPr lang="en-US" altLang="en-US" sz="1000" b="1" dirty="0" err="1">
                <a:latin typeface="Arial Narrow" panose="020B0606020202030204" pitchFamily="34" charset="0"/>
              </a:rPr>
              <a:t>Protektive</a:t>
            </a:r>
            <a:r>
              <a:rPr lang="en-US" altLang="en-US" sz="1000" b="1" dirty="0">
                <a:latin typeface="Arial Narrow" panose="020B0606020202030204" pitchFamily="34" charset="0"/>
              </a:rPr>
              <a:t> Pak</a:t>
            </a:r>
            <a:endParaRPr lang="en-US" altLang="en-US" sz="1000" b="1" dirty="0">
              <a:latin typeface="Times New Roman" panose="02020603050405020304" pitchFamily="18" charset="0"/>
            </a:endParaRPr>
          </a:p>
        </p:txBody>
      </p:sp>
      <p:sp>
        <p:nvSpPr>
          <p:cNvPr id="30" name="Line 38">
            <a:extLst>
              <a:ext uri="{FF2B5EF4-FFF2-40B4-BE49-F238E27FC236}">
                <a16:creationId xmlns:a16="http://schemas.microsoft.com/office/drawing/2014/main" id="{8E1FAB68-EE3C-4875-835B-BDC6F1FF5D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069793" y="473392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Line 41">
            <a:extLst>
              <a:ext uri="{FF2B5EF4-FFF2-40B4-BE49-F238E27FC236}">
                <a16:creationId xmlns:a16="http://schemas.microsoft.com/office/drawing/2014/main" id="{0A00A03C-3DEA-4DDC-9BFE-DFA2EF89CFAF}"/>
              </a:ext>
            </a:extLst>
          </p:cNvPr>
          <p:cNvSpPr>
            <a:spLocks noChangeShapeType="1"/>
          </p:cNvSpPr>
          <p:nvPr/>
        </p:nvSpPr>
        <p:spPr bwMode="auto">
          <a:xfrm>
            <a:off x="1456601" y="3819525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Rectangle 43">
            <a:extLst>
              <a:ext uri="{FF2B5EF4-FFF2-40B4-BE49-F238E27FC236}">
                <a16:creationId xmlns:a16="http://schemas.microsoft.com/office/drawing/2014/main" id="{188D3703-1F9D-4283-A5DE-D8066163A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8290" y="4886325"/>
            <a:ext cx="7620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" dirty="0">
                <a:latin typeface="Arial Narrow" panose="020B0606020202030204" pitchFamily="34" charset="0"/>
              </a:rPr>
              <a:t>Cle Williams</a:t>
            </a:r>
          </a:p>
          <a:p>
            <a:pPr algn="ctr"/>
            <a:r>
              <a:rPr lang="en-US" altLang="en-US" sz="1000" dirty="0">
                <a:latin typeface="Arial Narrow" panose="020B0606020202030204" pitchFamily="34" charset="0"/>
              </a:rPr>
              <a:t>Brand Manager</a:t>
            </a:r>
          </a:p>
          <a:p>
            <a:pPr algn="ctr"/>
            <a:r>
              <a:rPr lang="en-US" altLang="en-US" sz="1000" b="1" dirty="0" err="1">
                <a:latin typeface="Arial Narrow" panose="020B0606020202030204" pitchFamily="34" charset="0"/>
              </a:rPr>
              <a:t>SpecialTeam</a:t>
            </a:r>
            <a:endParaRPr lang="en-US" altLang="en-US" sz="1000" b="1" dirty="0">
              <a:latin typeface="Times New Roman" panose="02020603050405020304" pitchFamily="18" charset="0"/>
            </a:endParaRPr>
          </a:p>
        </p:txBody>
      </p:sp>
      <p:sp>
        <p:nvSpPr>
          <p:cNvPr id="35" name="Line 45">
            <a:extLst>
              <a:ext uri="{FF2B5EF4-FFF2-40B4-BE49-F238E27FC236}">
                <a16:creationId xmlns:a16="http://schemas.microsoft.com/office/drawing/2014/main" id="{1D1031E4-5135-4C66-81C7-8977133EFBE8}"/>
              </a:ext>
            </a:extLst>
          </p:cNvPr>
          <p:cNvSpPr>
            <a:spLocks noChangeShapeType="1"/>
          </p:cNvSpPr>
          <p:nvPr/>
        </p:nvSpPr>
        <p:spPr bwMode="auto">
          <a:xfrm>
            <a:off x="9119290" y="473392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Rectangle 61">
            <a:extLst>
              <a:ext uri="{FF2B5EF4-FFF2-40B4-BE49-F238E27FC236}">
                <a16:creationId xmlns:a16="http://schemas.microsoft.com/office/drawing/2014/main" id="{BDAC3638-A353-4B81-AB91-217F5039A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2276" y="3228975"/>
            <a:ext cx="13716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Mike Horngren</a:t>
            </a:r>
          </a:p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 Corporate Marketing</a:t>
            </a:r>
          </a:p>
        </p:txBody>
      </p:sp>
      <p:sp>
        <p:nvSpPr>
          <p:cNvPr id="37" name="Rectangle 64">
            <a:extLst>
              <a:ext uri="{FF2B5EF4-FFF2-40B4-BE49-F238E27FC236}">
                <a16:creationId xmlns:a16="http://schemas.microsoft.com/office/drawing/2014/main" id="{5F81C849-F067-412A-8E9F-38CEAEB1F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0868" y="4886325"/>
            <a:ext cx="8382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">
                <a:latin typeface="Arial Narrow" panose="020B0606020202030204" pitchFamily="34" charset="0"/>
              </a:rPr>
              <a:t>Jeffry Brake</a:t>
            </a:r>
          </a:p>
          <a:p>
            <a:pPr algn="ctr"/>
            <a:r>
              <a:rPr lang="en-US" altLang="en-US" sz="1000">
                <a:latin typeface="Arial Narrow" panose="020B0606020202030204" pitchFamily="34" charset="0"/>
              </a:rPr>
              <a:t>Brand Manager </a:t>
            </a:r>
          </a:p>
          <a:p>
            <a:pPr algn="ctr"/>
            <a:r>
              <a:rPr lang="en-US" altLang="en-US" sz="1000" b="1">
                <a:latin typeface="Arial Narrow" panose="020B0606020202030204" pitchFamily="34" charset="0"/>
              </a:rPr>
              <a:t>Desco </a:t>
            </a:r>
            <a:endParaRPr lang="en-US" altLang="en-US" sz="1000" b="1">
              <a:latin typeface="Times New Roman" panose="02020603050405020304" pitchFamily="18" charset="0"/>
            </a:endParaRPr>
          </a:p>
        </p:txBody>
      </p:sp>
      <p:sp>
        <p:nvSpPr>
          <p:cNvPr id="40" name="Line 67">
            <a:extLst>
              <a:ext uri="{FF2B5EF4-FFF2-40B4-BE49-F238E27FC236}">
                <a16:creationId xmlns:a16="http://schemas.microsoft.com/office/drawing/2014/main" id="{A3B7B903-859D-4916-A617-EC1A0EC3540D}"/>
              </a:ext>
            </a:extLst>
          </p:cNvPr>
          <p:cNvSpPr>
            <a:spLocks noChangeShapeType="1"/>
          </p:cNvSpPr>
          <p:nvPr/>
        </p:nvSpPr>
        <p:spPr bwMode="auto">
          <a:xfrm>
            <a:off x="2904401" y="3819525"/>
            <a:ext cx="0" cy="952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Line 68">
            <a:extLst>
              <a:ext uri="{FF2B5EF4-FFF2-40B4-BE49-F238E27FC236}">
                <a16:creationId xmlns:a16="http://schemas.microsoft.com/office/drawing/2014/main" id="{D755EDD6-369D-43F2-BF37-38037A92DA9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42401" y="4200525"/>
            <a:ext cx="76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Rectangle 69">
            <a:extLst>
              <a:ext uri="{FF2B5EF4-FFF2-40B4-BE49-F238E27FC236}">
                <a16:creationId xmlns:a16="http://schemas.microsoft.com/office/drawing/2014/main" id="{1E23364A-58A7-465F-B4AC-090C31062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89" y="3895725"/>
            <a:ext cx="13716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">
                <a:latin typeface="Arial Narrow" panose="020B0606020202030204" pitchFamily="34" charset="0"/>
              </a:rPr>
              <a:t>Ganesh Sah</a:t>
            </a:r>
          </a:p>
          <a:p>
            <a:pPr algn="ctr"/>
            <a:r>
              <a:rPr lang="en-US" altLang="en-US" sz="1200">
                <a:latin typeface="Arial Narrow" panose="020B0606020202030204" pitchFamily="34" charset="0"/>
              </a:rPr>
              <a:t> Corporate Marketing</a:t>
            </a:r>
          </a:p>
        </p:txBody>
      </p:sp>
      <p:sp>
        <p:nvSpPr>
          <p:cNvPr id="44" name="Line 73">
            <a:extLst>
              <a:ext uri="{FF2B5EF4-FFF2-40B4-BE49-F238E27FC236}">
                <a16:creationId xmlns:a16="http://schemas.microsoft.com/office/drawing/2014/main" id="{73BEBCE8-3DAB-4494-B29D-759F6A2402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39652" y="2802774"/>
            <a:ext cx="1679" cy="47545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Rectangle 74">
            <a:extLst>
              <a:ext uri="{FF2B5EF4-FFF2-40B4-BE49-F238E27FC236}">
                <a16:creationId xmlns:a16="http://schemas.microsoft.com/office/drawing/2014/main" id="{53C9B8C7-636B-4E60-A717-B9CD4532B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8301" y="1702594"/>
            <a:ext cx="19050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sy="50000" kx="-2453608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 dirty="0">
                <a:latin typeface="Arial Narrow" panose="020B0606020202030204" pitchFamily="34" charset="0"/>
              </a:rPr>
              <a:t>Cheryl Uresti</a:t>
            </a:r>
          </a:p>
          <a:p>
            <a:pPr algn="ctr"/>
            <a:r>
              <a:rPr lang="en-US" altLang="en-US" sz="1400" b="1" dirty="0">
                <a:latin typeface="Arial Narrow" panose="020B0606020202030204" pitchFamily="34" charset="0"/>
              </a:rPr>
              <a:t>VP Marketing</a:t>
            </a:r>
            <a:endParaRPr lang="en-US" altLang="en-US" sz="1400" dirty="0">
              <a:latin typeface="Times New Roman" panose="02020603050405020304" pitchFamily="18" charset="0"/>
            </a:endParaRPr>
          </a:p>
        </p:txBody>
      </p:sp>
      <p:sp>
        <p:nvSpPr>
          <p:cNvPr id="47" name="Line 68">
            <a:extLst>
              <a:ext uri="{FF2B5EF4-FFF2-40B4-BE49-F238E27FC236}">
                <a16:creationId xmlns:a16="http://schemas.microsoft.com/office/drawing/2014/main" id="{A7E035AC-7794-422D-9ACB-B4368CA468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90201" y="4200525"/>
            <a:ext cx="76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68">
            <a:extLst>
              <a:ext uri="{FF2B5EF4-FFF2-40B4-BE49-F238E27FC236}">
                <a16:creationId xmlns:a16="http://schemas.microsoft.com/office/drawing/2014/main" id="{66552D98-0E02-4F9E-84D2-E7A60B109F3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90201" y="3514725"/>
            <a:ext cx="920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68">
            <a:extLst>
              <a:ext uri="{FF2B5EF4-FFF2-40B4-BE49-F238E27FC236}">
                <a16:creationId xmlns:a16="http://schemas.microsoft.com/office/drawing/2014/main" id="{2CA9E400-7756-4EAA-9A8A-D81242856D1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42401" y="3514725"/>
            <a:ext cx="76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16">
            <a:extLst>
              <a:ext uri="{FF2B5EF4-FFF2-40B4-BE49-F238E27FC236}">
                <a16:creationId xmlns:a16="http://schemas.microsoft.com/office/drawing/2014/main" id="{6D22A057-60FA-4CFC-A58A-5E4A952E690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2562" y="473392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Rectangle 64">
            <a:extLst>
              <a:ext uri="{FF2B5EF4-FFF2-40B4-BE49-F238E27FC236}">
                <a16:creationId xmlns:a16="http://schemas.microsoft.com/office/drawing/2014/main" id="{03627CAF-5AA4-4DF0-9628-96497EF20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562" y="4886325"/>
            <a:ext cx="8382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" dirty="0">
                <a:latin typeface="Arial Narrow" panose="020B0606020202030204" pitchFamily="34" charset="0"/>
              </a:rPr>
              <a:t>Cheryl Uresti</a:t>
            </a:r>
          </a:p>
          <a:p>
            <a:pPr algn="ctr"/>
            <a:r>
              <a:rPr lang="en-US" altLang="en-US" sz="1000" dirty="0">
                <a:latin typeface="Arial Narrow" panose="020B0606020202030204" pitchFamily="34" charset="0"/>
              </a:rPr>
              <a:t>Brand Manager </a:t>
            </a:r>
          </a:p>
          <a:p>
            <a:pPr algn="ctr"/>
            <a:r>
              <a:rPr lang="en-US" altLang="en-US" sz="1000" b="1" dirty="0">
                <a:latin typeface="Arial Narrow" panose="020B0606020202030204" pitchFamily="34" charset="0"/>
              </a:rPr>
              <a:t>SCS </a:t>
            </a:r>
            <a:endParaRPr lang="en-US" altLang="en-US" sz="1000" b="1" dirty="0">
              <a:latin typeface="Times New Roman" panose="02020603050405020304" pitchFamily="18" charset="0"/>
            </a:endParaRPr>
          </a:p>
        </p:txBody>
      </p:sp>
      <p:sp>
        <p:nvSpPr>
          <p:cNvPr id="54" name="Text Box 8">
            <a:extLst>
              <a:ext uri="{FF2B5EF4-FFF2-40B4-BE49-F238E27FC236}">
                <a16:creationId xmlns:a16="http://schemas.microsoft.com/office/drawing/2014/main" id="{D9EC8F98-9915-4E84-B242-722FBE98A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sp>
        <p:nvSpPr>
          <p:cNvPr id="53" name="Rectangle 43">
            <a:extLst>
              <a:ext uri="{FF2B5EF4-FFF2-40B4-BE49-F238E27FC236}">
                <a16:creationId xmlns:a16="http://schemas.microsoft.com/office/drawing/2014/main" id="{6836F5D2-C172-4091-848D-FF99325D0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1782" y="4905375"/>
            <a:ext cx="147212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" dirty="0">
                <a:latin typeface="Arial Narrow" panose="020B0606020202030204" pitchFamily="34" charset="0"/>
              </a:rPr>
              <a:t>Todd Brake / Victor Arellano</a:t>
            </a:r>
          </a:p>
          <a:p>
            <a:pPr algn="ctr"/>
            <a:r>
              <a:rPr lang="en-US" altLang="en-US" sz="1000" dirty="0">
                <a:latin typeface="Arial Narrow" panose="020B0606020202030204" pitchFamily="34" charset="0"/>
              </a:rPr>
              <a:t>Brand Managers</a:t>
            </a:r>
          </a:p>
          <a:p>
            <a:pPr algn="ctr"/>
            <a:r>
              <a:rPr lang="en-US" altLang="en-US" sz="1000" b="1" dirty="0">
                <a:latin typeface="Arial Narrow" panose="020B0606020202030204" pitchFamily="34" charset="0"/>
              </a:rPr>
              <a:t>APR</a:t>
            </a:r>
            <a:endParaRPr lang="en-US" altLang="en-US" sz="1000" b="1" dirty="0">
              <a:latin typeface="Times New Roman" panose="02020603050405020304" pitchFamily="18" charset="0"/>
            </a:endParaRPr>
          </a:p>
        </p:txBody>
      </p:sp>
      <p:sp>
        <p:nvSpPr>
          <p:cNvPr id="55" name="Line 45">
            <a:extLst>
              <a:ext uri="{FF2B5EF4-FFF2-40B4-BE49-F238E27FC236}">
                <a16:creationId xmlns:a16="http://schemas.microsoft.com/office/drawing/2014/main" id="{28D2A1D0-CB99-4083-A258-456C5509CF3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27502" y="4724400"/>
            <a:ext cx="2095" cy="1833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Line 35">
            <a:extLst>
              <a:ext uri="{FF2B5EF4-FFF2-40B4-BE49-F238E27FC236}">
                <a16:creationId xmlns:a16="http://schemas.microsoft.com/office/drawing/2014/main" id="{6662001A-966D-4C3D-AF9E-30B2E76093B0}"/>
              </a:ext>
            </a:extLst>
          </p:cNvPr>
          <p:cNvSpPr>
            <a:spLocks noChangeShapeType="1"/>
          </p:cNvSpPr>
          <p:nvPr/>
        </p:nvSpPr>
        <p:spPr bwMode="auto">
          <a:xfrm>
            <a:off x="4467281" y="231219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Line 22">
            <a:extLst>
              <a:ext uri="{FF2B5EF4-FFF2-40B4-BE49-F238E27FC236}">
                <a16:creationId xmlns:a16="http://schemas.microsoft.com/office/drawing/2014/main" id="{FDE7EE0B-0326-435C-9A1C-83E4E9F4FFF9}"/>
              </a:ext>
            </a:extLst>
          </p:cNvPr>
          <p:cNvSpPr>
            <a:spLocks noChangeShapeType="1"/>
          </p:cNvSpPr>
          <p:nvPr/>
        </p:nvSpPr>
        <p:spPr bwMode="auto">
          <a:xfrm>
            <a:off x="4485455" y="2447923"/>
            <a:ext cx="2413235" cy="238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Line 68">
            <a:extLst>
              <a:ext uri="{FF2B5EF4-FFF2-40B4-BE49-F238E27FC236}">
                <a16:creationId xmlns:a16="http://schemas.microsoft.com/office/drawing/2014/main" id="{804A6D4F-644F-4781-93B0-5017334077E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53431" y="3535684"/>
            <a:ext cx="275864" cy="117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4" name="Line 68">
            <a:extLst>
              <a:ext uri="{FF2B5EF4-FFF2-40B4-BE49-F238E27FC236}">
                <a16:creationId xmlns:a16="http://schemas.microsoft.com/office/drawing/2014/main" id="{9FE31A01-7983-4579-B5CE-711BFFD163A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76916" y="4170384"/>
            <a:ext cx="282057" cy="789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Rectangle 5">
            <a:extLst>
              <a:ext uri="{FF2B5EF4-FFF2-40B4-BE49-F238E27FC236}">
                <a16:creationId xmlns:a16="http://schemas.microsoft.com/office/drawing/2014/main" id="{842D2D23-6BE2-4DF6-911D-007C62FDE4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1740" y="3227271"/>
            <a:ext cx="1544752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Henry Salgado</a:t>
            </a:r>
          </a:p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Sales Manager </a:t>
            </a:r>
          </a:p>
          <a:p>
            <a:pPr algn="ctr"/>
            <a:r>
              <a:rPr lang="en-US" altLang="en-US" sz="1200" b="1" dirty="0">
                <a:latin typeface="Arial Narrow" panose="020B0606020202030204" pitchFamily="34" charset="0"/>
              </a:rPr>
              <a:t>SCS </a:t>
            </a:r>
            <a:endParaRPr lang="en-US" altLang="en-US" sz="1000" b="1" dirty="0">
              <a:latin typeface="Times New Roman" panose="02020603050405020304" pitchFamily="18" charset="0"/>
            </a:endParaRPr>
          </a:p>
        </p:txBody>
      </p:sp>
      <p:sp>
        <p:nvSpPr>
          <p:cNvPr id="43" name="Rectangle 72">
            <a:extLst>
              <a:ext uri="{FF2B5EF4-FFF2-40B4-BE49-F238E27FC236}">
                <a16:creationId xmlns:a16="http://schemas.microsoft.com/office/drawing/2014/main" id="{337AEDC5-49D0-4672-806A-D9CCEA518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5074" y="4896666"/>
            <a:ext cx="8382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" dirty="0">
                <a:latin typeface="Arial Narrow" panose="020B0606020202030204" pitchFamily="34" charset="0"/>
              </a:rPr>
              <a:t>Matt Bode</a:t>
            </a:r>
          </a:p>
          <a:p>
            <a:pPr algn="ctr"/>
            <a:r>
              <a:rPr lang="en-US" altLang="en-US" sz="1000" dirty="0">
                <a:latin typeface="Arial Narrow" panose="020B0606020202030204" pitchFamily="34" charset="0"/>
              </a:rPr>
              <a:t>Brand Manager </a:t>
            </a:r>
          </a:p>
          <a:p>
            <a:pPr algn="ctr"/>
            <a:r>
              <a:rPr lang="en-US" altLang="en-US" sz="1000" b="1" dirty="0">
                <a:latin typeface="Arial Narrow" panose="020B0606020202030204" pitchFamily="34" charset="0"/>
              </a:rPr>
              <a:t> </a:t>
            </a:r>
            <a:r>
              <a:rPr lang="en-US" altLang="en-US" sz="1000" b="1" dirty="0" err="1">
                <a:latin typeface="Arial Narrow" panose="020B0606020202030204" pitchFamily="34" charset="0"/>
              </a:rPr>
              <a:t>Desco</a:t>
            </a:r>
            <a:r>
              <a:rPr lang="en-US" altLang="en-US" sz="1000" b="1" dirty="0">
                <a:latin typeface="Arial Narrow" panose="020B0606020202030204" pitchFamily="34" charset="0"/>
              </a:rPr>
              <a:t> Asia</a:t>
            </a:r>
            <a:endParaRPr lang="en-US" altLang="en-US" sz="1000" b="1" dirty="0">
              <a:latin typeface="Times New Roman" panose="02020603050405020304" pitchFamily="18" charset="0"/>
            </a:endParaRPr>
          </a:p>
        </p:txBody>
      </p:sp>
      <p:sp>
        <p:nvSpPr>
          <p:cNvPr id="62" name="Rectangle 72">
            <a:extLst>
              <a:ext uri="{FF2B5EF4-FFF2-40B4-BE49-F238E27FC236}">
                <a16:creationId xmlns:a16="http://schemas.microsoft.com/office/drawing/2014/main" id="{0E631B88-DF3E-4AD5-8664-823151315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3755" y="3884833"/>
            <a:ext cx="1522377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Vaughan Callan</a:t>
            </a:r>
          </a:p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Sales Manager </a:t>
            </a:r>
          </a:p>
          <a:p>
            <a:pPr algn="ctr"/>
            <a:r>
              <a:rPr lang="en-US" altLang="en-US" sz="1200" b="1" dirty="0" err="1">
                <a:latin typeface="Arial Narrow" panose="020B0606020202030204" pitchFamily="34" charset="0"/>
              </a:rPr>
              <a:t>Desco</a:t>
            </a:r>
            <a:r>
              <a:rPr lang="en-US" altLang="en-US" sz="1200" b="1" dirty="0">
                <a:latin typeface="Arial Narrow" panose="020B0606020202030204" pitchFamily="34" charset="0"/>
              </a:rPr>
              <a:t> Europe</a:t>
            </a:r>
            <a:endParaRPr lang="en-US" altLang="en-US" sz="1600" b="1" dirty="0">
              <a:latin typeface="Times New Roman" panose="02020603050405020304" pitchFamily="18" charset="0"/>
            </a:endParaRPr>
          </a:p>
        </p:txBody>
      </p:sp>
      <p:sp>
        <p:nvSpPr>
          <p:cNvPr id="20" name="Rectangle 23">
            <a:extLst>
              <a:ext uri="{FF2B5EF4-FFF2-40B4-BE49-F238E27FC236}">
                <a16:creationId xmlns:a16="http://schemas.microsoft.com/office/drawing/2014/main" id="{C6EE7554-D2A7-4578-AD75-31D1AFD5E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8601" y="3895725"/>
            <a:ext cx="13716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1200" dirty="0">
              <a:latin typeface="Arial Narrow" panose="020B0606020202030204" pitchFamily="34" charset="0"/>
            </a:endParaRPr>
          </a:p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Ryan Lee</a:t>
            </a:r>
          </a:p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Corporate Marketing </a:t>
            </a:r>
          </a:p>
          <a:p>
            <a:pPr algn="ctr"/>
            <a:endParaRPr lang="en-US" altLang="en-US" sz="1200" dirty="0">
              <a:latin typeface="Times New Roman" panose="02020603050405020304" pitchFamily="18" charset="0"/>
            </a:endParaRPr>
          </a:p>
        </p:txBody>
      </p:sp>
      <p:sp>
        <p:nvSpPr>
          <p:cNvPr id="46" name="Rectangle 23">
            <a:extLst>
              <a:ext uri="{FF2B5EF4-FFF2-40B4-BE49-F238E27FC236}">
                <a16:creationId xmlns:a16="http://schemas.microsoft.com/office/drawing/2014/main" id="{093F87DE-1756-489A-A60E-053533800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2114" y="3890963"/>
            <a:ext cx="13716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1200" dirty="0">
              <a:latin typeface="Arial Narrow" panose="020B0606020202030204" pitchFamily="34" charset="0"/>
            </a:endParaRPr>
          </a:p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Adam Bernstein</a:t>
            </a:r>
          </a:p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Corporate Marketing </a:t>
            </a:r>
          </a:p>
          <a:p>
            <a:pPr algn="ctr"/>
            <a:endParaRPr lang="en-US" altLang="en-US" sz="1200" dirty="0">
              <a:latin typeface="Times New Roman" panose="02020603050405020304" pitchFamily="18" charset="0"/>
            </a:endParaRPr>
          </a:p>
        </p:txBody>
      </p:sp>
      <p:sp>
        <p:nvSpPr>
          <p:cNvPr id="39" name="Rectangle 66">
            <a:extLst>
              <a:ext uri="{FF2B5EF4-FFF2-40B4-BE49-F238E27FC236}">
                <a16:creationId xmlns:a16="http://schemas.microsoft.com/office/drawing/2014/main" id="{10E1B3EF-0708-4A80-BC73-FE76BB65F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7393" y="3209925"/>
            <a:ext cx="13716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Olivia Berwick</a:t>
            </a:r>
          </a:p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 Corporate Marketing</a:t>
            </a:r>
          </a:p>
        </p:txBody>
      </p:sp>
      <p:sp>
        <p:nvSpPr>
          <p:cNvPr id="73" name="Rectangle 5">
            <a:extLst>
              <a:ext uri="{FF2B5EF4-FFF2-40B4-BE49-F238E27FC236}">
                <a16:creationId xmlns:a16="http://schemas.microsoft.com/office/drawing/2014/main" id="{8816C7D7-3ECD-49EA-A6D2-CD1738F7A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3826" y="3900489"/>
            <a:ext cx="1544752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Christine Bennis</a:t>
            </a:r>
          </a:p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Packaging Sales Manager</a:t>
            </a:r>
          </a:p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 </a:t>
            </a:r>
            <a:r>
              <a:rPr lang="en-US" altLang="en-US" sz="1200" b="1" dirty="0">
                <a:latin typeface="Arial Narrow" panose="020B0606020202030204" pitchFamily="34" charset="0"/>
              </a:rPr>
              <a:t>SCS </a:t>
            </a:r>
            <a:endParaRPr lang="en-US" altLang="en-US" sz="1000" b="1" dirty="0">
              <a:latin typeface="Times New Roman" panose="02020603050405020304" pitchFamily="18" charset="0"/>
            </a:endParaRPr>
          </a:p>
        </p:txBody>
      </p:sp>
      <p:sp>
        <p:nvSpPr>
          <p:cNvPr id="74" name="Line 68">
            <a:extLst>
              <a:ext uri="{FF2B5EF4-FFF2-40B4-BE49-F238E27FC236}">
                <a16:creationId xmlns:a16="http://schemas.microsoft.com/office/drawing/2014/main" id="{75C75201-3162-4B57-AA41-B3040F477A9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416190" y="3529829"/>
            <a:ext cx="275864" cy="117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6" name="Rectangle 5">
            <a:extLst>
              <a:ext uri="{FF2B5EF4-FFF2-40B4-BE49-F238E27FC236}">
                <a16:creationId xmlns:a16="http://schemas.microsoft.com/office/drawing/2014/main" id="{67A9130A-0852-4E7C-9391-61DC5A67B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2230" y="3216255"/>
            <a:ext cx="1549537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Gregg Heckler</a:t>
            </a:r>
          </a:p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Sales Manager </a:t>
            </a:r>
          </a:p>
          <a:p>
            <a:pPr algn="ctr"/>
            <a:r>
              <a:rPr lang="en-US" altLang="en-US" sz="1200" b="1" dirty="0" err="1">
                <a:latin typeface="Arial Narrow" panose="020B0606020202030204" pitchFamily="34" charset="0"/>
              </a:rPr>
              <a:t>Desco</a:t>
            </a:r>
            <a:r>
              <a:rPr lang="en-US" altLang="en-US" sz="1200" b="1" dirty="0">
                <a:latin typeface="Arial Narrow" panose="020B0606020202030204" pitchFamily="34" charset="0"/>
              </a:rPr>
              <a:t> </a:t>
            </a:r>
            <a:endParaRPr lang="en-US" altLang="en-US" sz="1000" b="1" dirty="0">
              <a:latin typeface="Times New Roman" panose="02020603050405020304" pitchFamily="18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5E19840-F6A7-4E22-BE9A-468B0516A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4365" y="3225029"/>
            <a:ext cx="1549537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Steve Ngah</a:t>
            </a:r>
          </a:p>
          <a:p>
            <a:pPr algn="ctr"/>
            <a:r>
              <a:rPr lang="en-US" altLang="en-US" sz="1200" dirty="0">
                <a:latin typeface="Arial Narrow" panose="020B0606020202030204" pitchFamily="34" charset="0"/>
              </a:rPr>
              <a:t>Sales Manager </a:t>
            </a:r>
          </a:p>
          <a:p>
            <a:pPr algn="ctr"/>
            <a:r>
              <a:rPr lang="en-US" altLang="en-US" sz="1200" b="1" dirty="0" err="1">
                <a:latin typeface="Arial Narrow" panose="020B0606020202030204" pitchFamily="34" charset="0"/>
              </a:rPr>
              <a:t>Desco</a:t>
            </a:r>
            <a:r>
              <a:rPr lang="en-US" altLang="en-US" sz="1200" b="1" dirty="0">
                <a:latin typeface="Arial Narrow" panose="020B0606020202030204" pitchFamily="34" charset="0"/>
              </a:rPr>
              <a:t> </a:t>
            </a:r>
            <a:endParaRPr lang="en-US" altLang="en-US" sz="12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470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31B55D0F-EF2D-4E0F-8A66-C075CFAF1B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6456841"/>
              </p:ext>
            </p:extLst>
          </p:nvPr>
        </p:nvGraphicFramePr>
        <p:xfrm>
          <a:off x="2409825" y="1699927"/>
          <a:ext cx="7620000" cy="3843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0" name="Clip" r:id="rId3" imgW="2219198" imgH="1066929" progId="MS_ClipArt_Gallery.2">
                  <p:embed/>
                </p:oleObj>
              </mc:Choice>
              <mc:Fallback>
                <p:oleObj name="Clip" r:id="rId3" imgW="2219198" imgH="1066929" progId="MS_ClipArt_Gallery.2">
                  <p:embed/>
                  <p:pic>
                    <p:nvPicPr>
                      <p:cNvPr id="32770" name="Object 2">
                        <a:extLst>
                          <a:ext uri="{FF2B5EF4-FFF2-40B4-BE49-F238E27FC236}">
                            <a16:creationId xmlns:a16="http://schemas.microsoft.com/office/drawing/2014/main" id="{545AC0E5-3B44-4CB6-B13E-0148C8CC62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9825" y="1699927"/>
                        <a:ext cx="7620000" cy="3843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" name="Picture 37">
            <a:extLst>
              <a:ext uri="{FF2B5EF4-FFF2-40B4-BE49-F238E27FC236}">
                <a16:creationId xmlns:a16="http://schemas.microsoft.com/office/drawing/2014/main" id="{30E93E5F-BC55-492E-94E6-F46DEC73B6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2425" y="3897027"/>
            <a:ext cx="2601913" cy="22590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516502F4-7AF5-45BA-B73D-B65BBE4DBE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" t="10362" r="12651" b="16036"/>
          <a:stretch/>
        </p:blipFill>
        <p:spPr>
          <a:xfrm>
            <a:off x="3553731" y="3202618"/>
            <a:ext cx="3771611" cy="267957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7" name="Picture 46" descr="A picture containing building, outdoor, sky, stone&#10;&#10;Description automatically generated">
            <a:extLst>
              <a:ext uri="{FF2B5EF4-FFF2-40B4-BE49-F238E27FC236}">
                <a16:creationId xmlns:a16="http://schemas.microsoft.com/office/drawing/2014/main" id="{0FA561D8-1D0B-4DD5-BB3F-F233FEFFFE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377" y="3114953"/>
            <a:ext cx="3541955" cy="265646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Picture 86" descr="RochesterSmall">
            <a:extLst>
              <a:ext uri="{FF2B5EF4-FFF2-40B4-BE49-F238E27FC236}">
                <a16:creationId xmlns:a16="http://schemas.microsoft.com/office/drawing/2014/main" id="{3DE16689-A140-4DD4-8D0A-15B0BAB48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4725" y="3130265"/>
            <a:ext cx="4343400" cy="28495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3" descr="building Menda">
            <a:extLst>
              <a:ext uri="{FF2B5EF4-FFF2-40B4-BE49-F238E27FC236}">
                <a16:creationId xmlns:a16="http://schemas.microsoft.com/office/drawing/2014/main" id="{347CD399-D228-49CE-98C8-242367661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5225" y="3452527"/>
            <a:ext cx="3810000" cy="2565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4" descr="PPK building">
            <a:extLst>
              <a:ext uri="{FF2B5EF4-FFF2-40B4-BE49-F238E27FC236}">
                <a16:creationId xmlns:a16="http://schemas.microsoft.com/office/drawing/2014/main" id="{745FDFF1-B702-4E91-BB54-BD40E8B24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5225" y="3604927"/>
            <a:ext cx="3568700" cy="23812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22398F-51D0-47FC-9C5E-D7C50D741E2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6750" y="3463640"/>
            <a:ext cx="4029075" cy="2692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6" descr="building Chino">
            <a:extLst>
              <a:ext uri="{FF2B5EF4-FFF2-40B4-BE49-F238E27FC236}">
                <a16:creationId xmlns:a16="http://schemas.microsoft.com/office/drawing/2014/main" id="{038FF683-BF18-4D1C-8043-2579DD519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5225" y="3681127"/>
            <a:ext cx="3656013" cy="27416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5" descr="SpecialTeam_FactorySmall">
            <a:extLst>
              <a:ext uri="{FF2B5EF4-FFF2-40B4-BE49-F238E27FC236}">
                <a16:creationId xmlns:a16="http://schemas.microsoft.com/office/drawing/2014/main" id="{2461F770-BB79-4BEB-B1D9-2DDD88095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5225" y="2706402"/>
            <a:ext cx="4572000" cy="30607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0F5767-F987-431C-9E59-CB86EA621F0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0588" y="3008027"/>
            <a:ext cx="4186237" cy="28971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9E0D9E-A28A-4FC0-8EDD-DC8DF262F72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6888" y="3339815"/>
            <a:ext cx="3741737" cy="26273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66">
            <a:extLst>
              <a:ext uri="{FF2B5EF4-FFF2-40B4-BE49-F238E27FC236}">
                <a16:creationId xmlns:a16="http://schemas.microsoft.com/office/drawing/2014/main" id="{F7D540B5-7988-4DB6-9196-7512F9809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0625" y="3452527"/>
            <a:ext cx="16764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rgbClr val="FFCC00"/>
                </a:solidFill>
                <a:latin typeface="Arial Narrow" panose="020B0606020202030204" pitchFamily="34" charset="0"/>
              </a:rPr>
              <a:t>Yachimata City, Chiba, Japan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b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</a:b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 Box 34">
            <a:extLst>
              <a:ext uri="{FF2B5EF4-FFF2-40B4-BE49-F238E27FC236}">
                <a16:creationId xmlns:a16="http://schemas.microsoft.com/office/drawing/2014/main" id="{86902C38-1FC0-4ABD-972C-9204972FD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7225" y="3071527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rgbClr val="FFCC00"/>
                </a:solidFill>
                <a:latin typeface="Arial Narrow" panose="020B0606020202030204" pitchFamily="34" charset="0"/>
              </a:rPr>
              <a:t>Canton, MA</a:t>
            </a:r>
            <a:endParaRPr lang="en-US" altLang="en-US" sz="2000">
              <a:latin typeface="Impact" panose="020B0806030902050204" pitchFamily="34" charset="0"/>
            </a:endParaRPr>
          </a:p>
        </p:txBody>
      </p:sp>
      <p:sp>
        <p:nvSpPr>
          <p:cNvPr id="15" name="Text Box 37">
            <a:extLst>
              <a:ext uri="{FF2B5EF4-FFF2-40B4-BE49-F238E27FC236}">
                <a16:creationId xmlns:a16="http://schemas.microsoft.com/office/drawing/2014/main" id="{70DF28B6-FAF5-479E-AF24-C1EE0FCA1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1225" y="2538127"/>
            <a:ext cx="1568450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b="1" dirty="0" err="1">
                <a:solidFill>
                  <a:srgbClr val="FFCC00"/>
                </a:solidFill>
                <a:latin typeface="Arial Narrow" panose="020B0606020202030204" pitchFamily="34" charset="0"/>
              </a:rPr>
              <a:t>Letchworth</a:t>
            </a:r>
            <a:r>
              <a:rPr lang="en-US" altLang="en-US" b="1" dirty="0">
                <a:solidFill>
                  <a:srgbClr val="FFCC00"/>
                </a:solidFill>
                <a:latin typeface="Arial Narrow" panose="020B0606020202030204" pitchFamily="34" charset="0"/>
              </a:rPr>
              <a:t>, UK</a:t>
            </a:r>
          </a:p>
          <a:p>
            <a:pPr algn="ctr">
              <a:defRPr/>
            </a:pPr>
            <a:endParaRPr lang="en-US" altLang="en-US" sz="2000" b="1" dirty="0">
              <a:solidFill>
                <a:srgbClr val="FF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6" name="Text Box 36">
            <a:extLst>
              <a:ext uri="{FF2B5EF4-FFF2-40B4-BE49-F238E27FC236}">
                <a16:creationId xmlns:a16="http://schemas.microsoft.com/office/drawing/2014/main" id="{FEEAC970-6CFD-48EC-BD32-26EBEA448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5338" y="2706402"/>
            <a:ext cx="365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FF0000"/>
              </a:buClr>
              <a:buFont typeface="Symbol" panose="05050102010706020507" pitchFamily="18" charset="2"/>
              <a:buChar char="·"/>
            </a:pPr>
            <a:r>
              <a:rPr lang="en-US" altLang="en-US" sz="2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7" name="Text Box 48">
            <a:extLst>
              <a:ext uri="{FF2B5EF4-FFF2-40B4-BE49-F238E27FC236}">
                <a16:creationId xmlns:a16="http://schemas.microsoft.com/office/drawing/2014/main" id="{7F34F59C-25F0-4F4E-82D0-2B02ABDC1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5025" y="2674652"/>
            <a:ext cx="365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FF0000"/>
              </a:buClr>
              <a:buFont typeface="Symbol" panose="05050102010706020507" pitchFamily="18" charset="2"/>
              <a:buChar char="·"/>
            </a:pPr>
            <a:r>
              <a:rPr lang="en-US" altLang="en-US" sz="2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8" name="Text Box 46">
            <a:extLst>
              <a:ext uri="{FF2B5EF4-FFF2-40B4-BE49-F238E27FC236}">
                <a16:creationId xmlns:a16="http://schemas.microsoft.com/office/drawing/2014/main" id="{B48B6C67-F2E0-4993-9A77-607FF1D19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4088" y="2766727"/>
            <a:ext cx="17859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b="1" dirty="0" err="1">
                <a:solidFill>
                  <a:srgbClr val="FFCC00"/>
                </a:solidFill>
                <a:latin typeface="Arial Narrow" panose="020B0606020202030204" pitchFamily="34" charset="0"/>
              </a:rPr>
              <a:t>Crowborough</a:t>
            </a:r>
            <a:r>
              <a:rPr lang="en-US" altLang="en-US" b="1" dirty="0">
                <a:solidFill>
                  <a:srgbClr val="FFCC00"/>
                </a:solidFill>
                <a:latin typeface="Arial Narrow" panose="020B0606020202030204" pitchFamily="34" charset="0"/>
              </a:rPr>
              <a:t>, UK</a:t>
            </a:r>
            <a:endParaRPr lang="en-US" altLang="en-US" sz="2000" b="1" dirty="0">
              <a:solidFill>
                <a:srgbClr val="FF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9" name="Text Box 52">
            <a:extLst>
              <a:ext uri="{FF2B5EF4-FFF2-40B4-BE49-F238E27FC236}">
                <a16:creationId xmlns:a16="http://schemas.microsoft.com/office/drawing/2014/main" id="{4518837F-40F0-44D7-BA02-0F7DBA48A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8300" y="3376327"/>
            <a:ext cx="365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FF0000"/>
              </a:buClr>
              <a:buFont typeface="Symbol" panose="05050102010706020507" pitchFamily="18" charset="2"/>
              <a:buChar char="·"/>
            </a:pPr>
            <a:r>
              <a:rPr lang="en-US" altLang="en-US" sz="2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0" name="Text Box 82">
            <a:extLst>
              <a:ext uri="{FF2B5EF4-FFF2-40B4-BE49-F238E27FC236}">
                <a16:creationId xmlns:a16="http://schemas.microsoft.com/office/drawing/2014/main" id="{E2BF1C37-A78E-4630-A20A-862F5AB36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4975" y="3185827"/>
            <a:ext cx="365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FF0000"/>
              </a:buClr>
              <a:buFont typeface="Symbol" panose="05050102010706020507" pitchFamily="18" charset="2"/>
              <a:buChar char="·"/>
            </a:pPr>
            <a:r>
              <a:rPr lang="en-US" altLang="en-US" sz="2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1" name="Text Box 49">
            <a:extLst>
              <a:ext uri="{FF2B5EF4-FFF2-40B4-BE49-F238E27FC236}">
                <a16:creationId xmlns:a16="http://schemas.microsoft.com/office/drawing/2014/main" id="{E0C22A50-970B-426D-8242-275141D50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2425" y="2766727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altLang="en-US" b="1">
                <a:solidFill>
                  <a:srgbClr val="FFCC00"/>
                </a:solidFill>
                <a:latin typeface="Arial Narrow" panose="020B0606020202030204" pitchFamily="34" charset="0"/>
              </a:rPr>
              <a:t>Rochester, NH</a:t>
            </a:r>
            <a:endParaRPr lang="en-US" altLang="en-US" sz="2000" b="1">
              <a:solidFill>
                <a:srgbClr val="FF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2" name="Text Box 53">
            <a:extLst>
              <a:ext uri="{FF2B5EF4-FFF2-40B4-BE49-F238E27FC236}">
                <a16:creationId xmlns:a16="http://schemas.microsoft.com/office/drawing/2014/main" id="{FD34F1D6-5460-477C-8F84-D3BB9E76E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25" y="3528727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rgbClr val="FFCC00"/>
                </a:solidFill>
                <a:latin typeface="Arial Narrow" panose="020B0606020202030204" pitchFamily="34" charset="0"/>
              </a:rPr>
              <a:t>Miami, FL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23" name="Text Box 41">
            <a:extLst>
              <a:ext uri="{FF2B5EF4-FFF2-40B4-BE49-F238E27FC236}">
                <a16:creationId xmlns:a16="http://schemas.microsoft.com/office/drawing/2014/main" id="{DB767219-52FF-4388-845D-19043CE57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2288" y="3300127"/>
            <a:ext cx="127793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rgbClr val="FFCC00"/>
                </a:solidFill>
                <a:latin typeface="Arial Narrow" panose="020B0606020202030204" pitchFamily="34" charset="0"/>
              </a:rPr>
              <a:t>Sanford, NC</a:t>
            </a:r>
            <a:endParaRPr lang="en-US" altLang="en-US" b="1">
              <a:latin typeface="Arial Narrow" panose="020B0606020202030204" pitchFamily="34" charset="0"/>
            </a:endParaRPr>
          </a:p>
        </p:txBody>
      </p:sp>
      <p:sp>
        <p:nvSpPr>
          <p:cNvPr id="24" name="Text Box 82">
            <a:extLst>
              <a:ext uri="{FF2B5EF4-FFF2-40B4-BE49-F238E27FC236}">
                <a16:creationId xmlns:a16="http://schemas.microsoft.com/office/drawing/2014/main" id="{761ABA4C-6EB7-4A81-A30D-DAEA731B9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625" y="3376327"/>
            <a:ext cx="365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FF0000"/>
              </a:buClr>
              <a:buFont typeface="Symbol" panose="05050102010706020507" pitchFamily="18" charset="2"/>
              <a:buChar char="·"/>
            </a:pPr>
            <a:r>
              <a:rPr lang="en-US" altLang="en-US" sz="2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5" name="Text Box 31">
            <a:extLst>
              <a:ext uri="{FF2B5EF4-FFF2-40B4-BE49-F238E27FC236}">
                <a16:creationId xmlns:a16="http://schemas.microsoft.com/office/drawing/2014/main" id="{7EF7BC56-689C-4B5D-B7F5-1A1CE61C9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6025" y="3390615"/>
            <a:ext cx="1143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rgbClr val="FFCC00"/>
                </a:solidFill>
                <a:latin typeface="Arial Narrow" panose="020B0606020202030204" pitchFamily="34" charset="0"/>
              </a:rPr>
              <a:t>Chino, CA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26" name="Text Box 41">
            <a:extLst>
              <a:ext uri="{FF2B5EF4-FFF2-40B4-BE49-F238E27FC236}">
                <a16:creationId xmlns:a16="http://schemas.microsoft.com/office/drawing/2014/main" id="{B5B858B0-F595-4489-8345-61AE819B2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6078" y="3185351"/>
            <a:ext cx="18319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1" dirty="0">
                <a:solidFill>
                  <a:srgbClr val="FFCC00"/>
                </a:solidFill>
                <a:latin typeface="Arial Narrow" panose="020B0606020202030204" pitchFamily="34" charset="0"/>
              </a:rPr>
              <a:t>Santa Barbara, CA</a:t>
            </a:r>
            <a:endParaRPr lang="en-US" altLang="en-US" b="1" dirty="0">
              <a:latin typeface="Arial Narrow" panose="020B0606020202030204" pitchFamily="34" charset="0"/>
            </a:endParaRPr>
          </a:p>
        </p:txBody>
      </p:sp>
      <p:sp>
        <p:nvSpPr>
          <p:cNvPr id="27" name="Text Box 84">
            <a:extLst>
              <a:ext uri="{FF2B5EF4-FFF2-40B4-BE49-F238E27FC236}">
                <a16:creationId xmlns:a16="http://schemas.microsoft.com/office/drawing/2014/main" id="{F189CB21-C79F-4B08-83D3-9408D7753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8825" y="3604927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rgbClr val="FFCC00"/>
                </a:solidFill>
                <a:latin typeface="Arial Narrow" panose="020B0606020202030204" pitchFamily="34" charset="0"/>
              </a:rPr>
              <a:t>Yorba Linda, CA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28" name="Rectangle 18">
            <a:extLst>
              <a:ext uri="{FF2B5EF4-FFF2-40B4-BE49-F238E27FC236}">
                <a16:creationId xmlns:a16="http://schemas.microsoft.com/office/drawing/2014/main" id="{EC7799FE-AC50-4C5E-B177-868D590A3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2538" y="5465477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9" name="Text Box 30">
            <a:extLst>
              <a:ext uri="{FF2B5EF4-FFF2-40B4-BE49-F238E27FC236}">
                <a16:creationId xmlns:a16="http://schemas.microsoft.com/office/drawing/2014/main" id="{9578EE0E-E9FC-480F-B25E-1B26F092C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6938" y="3331877"/>
            <a:ext cx="365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FF0000"/>
              </a:buClr>
              <a:buFont typeface="Symbol" panose="05050102010706020507" pitchFamily="18" charset="2"/>
              <a:buChar char="·"/>
            </a:pPr>
            <a:r>
              <a:rPr lang="en-US" altLang="en-US" sz="2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0" name="Text Box 32">
            <a:extLst>
              <a:ext uri="{FF2B5EF4-FFF2-40B4-BE49-F238E27FC236}">
                <a16:creationId xmlns:a16="http://schemas.microsoft.com/office/drawing/2014/main" id="{4E910341-AD40-4642-A931-9DBC3200A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0550" y="2966752"/>
            <a:ext cx="365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FF0000"/>
              </a:buClr>
              <a:buFont typeface="Symbol" panose="05050102010706020507" pitchFamily="18" charset="2"/>
              <a:buChar char="·"/>
            </a:pPr>
            <a:r>
              <a:rPr lang="en-US" altLang="en-US" sz="2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1" name="Text Box 33">
            <a:extLst>
              <a:ext uri="{FF2B5EF4-FFF2-40B4-BE49-F238E27FC236}">
                <a16:creationId xmlns:a16="http://schemas.microsoft.com/office/drawing/2014/main" id="{ED8F9C2D-E4E2-4327-A19E-074A8BD83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9763" y="2920715"/>
            <a:ext cx="365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FF0000"/>
              </a:buClr>
              <a:buFont typeface="Symbol" panose="05050102010706020507" pitchFamily="18" charset="2"/>
              <a:buChar char="·"/>
            </a:pPr>
            <a:r>
              <a:rPr lang="en-US" altLang="en-US" sz="2000">
                <a:latin typeface="Times New Roman" panose="02020603050405020304" pitchFamily="18" charset="0"/>
              </a:rPr>
              <a:t> </a:t>
            </a:r>
            <a:endParaRPr lang="en-US" altLang="en-US" sz="2800">
              <a:latin typeface="Times New Roman" panose="02020603050405020304" pitchFamily="18" charset="0"/>
            </a:endParaRPr>
          </a:p>
        </p:txBody>
      </p:sp>
      <p:sp>
        <p:nvSpPr>
          <p:cNvPr id="32" name="Text Box 40">
            <a:extLst>
              <a:ext uri="{FF2B5EF4-FFF2-40B4-BE49-F238E27FC236}">
                <a16:creationId xmlns:a16="http://schemas.microsoft.com/office/drawing/2014/main" id="{3670AC7F-37A4-475C-87CE-E30BFBF69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4225" y="3223927"/>
            <a:ext cx="365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FF0000"/>
              </a:buClr>
              <a:buFont typeface="Symbol" panose="05050102010706020507" pitchFamily="18" charset="2"/>
              <a:buChar char="·"/>
            </a:pP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3" name="Text Box 42">
            <a:extLst>
              <a:ext uri="{FF2B5EF4-FFF2-40B4-BE49-F238E27FC236}">
                <a16:creationId xmlns:a16="http://schemas.microsoft.com/office/drawing/2014/main" id="{03E97588-25A7-44CC-A218-08ADB84BA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79662" y="400617"/>
            <a:ext cx="9144000" cy="617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5000"/>
              </a:lnSpc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Locations</a:t>
            </a:r>
            <a:endParaRPr lang="en-US" altLang="en-US" sz="4400" dirty="0">
              <a:solidFill>
                <a:srgbClr val="0070C0"/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34" name="Rectangle 43">
            <a:extLst>
              <a:ext uri="{FF2B5EF4-FFF2-40B4-BE49-F238E27FC236}">
                <a16:creationId xmlns:a16="http://schemas.microsoft.com/office/drawing/2014/main" id="{CE77765F-C53C-441A-B109-C7EEFBD40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2538" y="5465477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5" name="Text Box 67">
            <a:extLst>
              <a:ext uri="{FF2B5EF4-FFF2-40B4-BE49-F238E27FC236}">
                <a16:creationId xmlns:a16="http://schemas.microsoft.com/office/drawing/2014/main" id="{13B6090F-83EE-42C8-A0F9-7D6F0A756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3025" y="3147727"/>
            <a:ext cx="365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FF0000"/>
              </a:buClr>
              <a:buFont typeface="Symbol" panose="05050102010706020507" pitchFamily="18" charset="2"/>
              <a:buChar char="·"/>
            </a:pPr>
            <a:r>
              <a:rPr lang="en-US" altLang="en-US" sz="2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6" name="Text Box 84">
            <a:extLst>
              <a:ext uri="{FF2B5EF4-FFF2-40B4-BE49-F238E27FC236}">
                <a16:creationId xmlns:a16="http://schemas.microsoft.com/office/drawing/2014/main" id="{0B11AF75-B8E7-4B7E-ADAC-B805117E1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1125" y="4360577"/>
            <a:ext cx="16764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rgbClr val="FFCC00"/>
                </a:solidFill>
                <a:latin typeface="Arial Narrow" panose="020B0606020202030204" pitchFamily="34" charset="0"/>
              </a:rPr>
              <a:t>Singapore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37" name="Text Box 40">
            <a:extLst>
              <a:ext uri="{FF2B5EF4-FFF2-40B4-BE49-F238E27FC236}">
                <a16:creationId xmlns:a16="http://schemas.microsoft.com/office/drawing/2014/main" id="{3379E2D3-E1B9-49DD-AF10-ED080AC97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8800" y="4138327"/>
            <a:ext cx="365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FF0000"/>
              </a:buClr>
              <a:buFont typeface="Symbol" panose="05050102010706020507" pitchFamily="18" charset="2"/>
              <a:buChar char="·"/>
            </a:pPr>
            <a:r>
              <a:rPr lang="en-US" altLang="en-US" sz="2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0" name="Text Box 31">
            <a:extLst>
              <a:ext uri="{FF2B5EF4-FFF2-40B4-BE49-F238E27FC236}">
                <a16:creationId xmlns:a16="http://schemas.microsoft.com/office/drawing/2014/main" id="{E87F808D-B151-4772-85D1-78AA8D2C8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2689" y="2594716"/>
            <a:ext cx="17621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1" dirty="0">
                <a:solidFill>
                  <a:srgbClr val="FFCC00"/>
                </a:solidFill>
                <a:latin typeface="Arial Narrow" panose="020B0606020202030204" pitchFamily="34" charset="0"/>
              </a:rPr>
              <a:t>Minnetonka, MN</a:t>
            </a:r>
            <a:endParaRPr lang="en-US" altLang="en-US" sz="2000" dirty="0">
              <a:latin typeface="Times New Roman" panose="02020603050405020304" pitchFamily="18" charset="0"/>
            </a:endParaRPr>
          </a:p>
        </p:txBody>
      </p:sp>
      <p:sp>
        <p:nvSpPr>
          <p:cNvPr id="41" name="Text Box 40">
            <a:extLst>
              <a:ext uri="{FF2B5EF4-FFF2-40B4-BE49-F238E27FC236}">
                <a16:creationId xmlns:a16="http://schemas.microsoft.com/office/drawing/2014/main" id="{88DCC470-5FB1-4947-A655-482EE3894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9363" y="2749265"/>
            <a:ext cx="365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FF0000"/>
              </a:buClr>
              <a:buFont typeface="Symbol" panose="05050102010706020507" pitchFamily="18" charset="2"/>
              <a:buChar char="·"/>
            </a:pPr>
            <a:r>
              <a:rPr lang="en-US" altLang="en-US" sz="200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08FC287-F86A-49F8-A043-14E214EAB87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5879" y="2939162"/>
            <a:ext cx="5268913" cy="26971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8">
            <a:extLst>
              <a:ext uri="{FF2B5EF4-FFF2-40B4-BE49-F238E27FC236}">
                <a16:creationId xmlns:a16="http://schemas.microsoft.com/office/drawing/2014/main" id="{D4286575-EEC1-4AFD-B445-42BCB1899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sp>
        <p:nvSpPr>
          <p:cNvPr id="79" name="Text Box 41">
            <a:extLst>
              <a:ext uri="{FF2B5EF4-FFF2-40B4-BE49-F238E27FC236}">
                <a16:creationId xmlns:a16="http://schemas.microsoft.com/office/drawing/2014/main" id="{F1559A31-BF98-4AF1-B19F-B61F579FA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6581" y="2973221"/>
            <a:ext cx="13003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1" dirty="0">
                <a:solidFill>
                  <a:srgbClr val="FFCC00"/>
                </a:solidFill>
                <a:latin typeface="Arial Narrow" panose="020B0606020202030204" pitchFamily="34" charset="0"/>
              </a:rPr>
              <a:t>Fairfield, CA</a:t>
            </a:r>
            <a:endParaRPr lang="en-US" altLang="en-US" b="1" dirty="0">
              <a:latin typeface="Arial Narrow" panose="020B0606020202030204" pitchFamily="34" charset="0"/>
            </a:endParaRPr>
          </a:p>
        </p:txBody>
      </p:sp>
      <p:sp>
        <p:nvSpPr>
          <p:cNvPr id="80" name="Text Box 40">
            <a:extLst>
              <a:ext uri="{FF2B5EF4-FFF2-40B4-BE49-F238E27FC236}">
                <a16:creationId xmlns:a16="http://schemas.microsoft.com/office/drawing/2014/main" id="{5F96AE40-9C44-4302-B201-690DB6AC3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1315" y="3025164"/>
            <a:ext cx="365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FF0000"/>
              </a:buClr>
              <a:buFont typeface="Symbol" panose="05050102010706020507" pitchFamily="18" charset="2"/>
              <a:buChar char="·"/>
            </a:pP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45" name="Picture 44" descr="A building with cars parked in front of it&#10;&#10;Description automatically generated with medium confidence">
            <a:extLst>
              <a:ext uri="{FF2B5EF4-FFF2-40B4-BE49-F238E27FC236}">
                <a16:creationId xmlns:a16="http://schemas.microsoft.com/office/drawing/2014/main" id="{8BA03F03-C5FB-4C75-B61A-90A8D712B0F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272" y="3122995"/>
            <a:ext cx="3295076" cy="246990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9" name="Picture 48" descr="A picture containing text&#10;&#10;Description automatically generated">
            <a:extLst>
              <a:ext uri="{FF2B5EF4-FFF2-40B4-BE49-F238E27FC236}">
                <a16:creationId xmlns:a16="http://schemas.microsoft.com/office/drawing/2014/main" id="{1C0A0935-5B46-4062-80D7-15DBDDF7F65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241" y="3655727"/>
            <a:ext cx="3031466" cy="271204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6144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500"/>
                            </p:stCondLst>
                            <p:childTnLst>
                              <p:par>
                                <p:cTn id="1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00"/>
                            </p:stCondLst>
                            <p:childTnLst>
                              <p:par>
                                <p:cTn id="1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000"/>
                            </p:stCondLst>
                            <p:childTnLst>
                              <p:par>
                                <p:cTn id="1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00"/>
                            </p:stCondLst>
                            <p:childTnLst>
                              <p:par>
                                <p:cTn id="2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000"/>
                            </p:stCondLst>
                            <p:childTnLst>
                              <p:par>
                                <p:cTn id="2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00"/>
                            </p:stCondLst>
                            <p:childTnLst>
                              <p:par>
                                <p:cTn id="2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14" grpId="0" autoUpdateAnimBg="0"/>
      <p:bldP spid="15" grpId="0" autoUpdateAnimBg="0"/>
      <p:bldP spid="16" grpId="0" autoUpdateAnimBg="0"/>
      <p:bldP spid="17" grpId="0" autoUpdateAnimBg="0"/>
      <p:bldP spid="18" grpId="0" autoUpdateAnimBg="0"/>
      <p:bldP spid="19" grpId="0" autoUpdateAnimBg="0"/>
      <p:bldP spid="20" grpId="0" autoUpdateAnimBg="0"/>
      <p:bldP spid="21" grpId="0" autoUpdateAnimBg="0"/>
      <p:bldP spid="22" grpId="0" autoUpdateAnimBg="0"/>
      <p:bldP spid="23" grpId="0" autoUpdateAnimBg="0"/>
      <p:bldP spid="24" grpId="0" autoUpdateAnimBg="0"/>
      <p:bldP spid="25" grpId="0" autoUpdateAnimBg="0"/>
      <p:bldP spid="26" grpId="0" autoUpdateAnimBg="0"/>
      <p:bldP spid="27" grpId="0" autoUpdateAnimBg="0"/>
      <p:bldP spid="29" grpId="0" autoUpdateAnimBg="0"/>
      <p:bldP spid="30" grpId="0" autoUpdateAnimBg="0"/>
      <p:bldP spid="31" grpId="0" autoUpdateAnimBg="0"/>
      <p:bldP spid="32" grpId="0" autoUpdateAnimBg="0"/>
      <p:bldP spid="35" grpId="0" autoUpdateAnimBg="0"/>
      <p:bldP spid="36" grpId="0" autoUpdateAnimBg="0"/>
      <p:bldP spid="37" grpId="0" autoUpdateAnimBg="0"/>
      <p:bldP spid="40" grpId="0" autoUpdateAnimBg="0"/>
      <p:bldP spid="41" grpId="0" autoUpdateAnimBg="0"/>
      <p:bldP spid="79" grpId="0" autoUpdateAnimBg="0"/>
      <p:bldP spid="80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C52857E-E836-49AC-8486-D7FCE2FEF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9812" y="1897063"/>
            <a:ext cx="7391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 dirty="0">
                <a:solidFill>
                  <a:srgbClr val="0070C0"/>
                </a:solidFill>
                <a:latin typeface="Arial Black" panose="020B0A04020102020204" pitchFamily="34" charset="0"/>
              </a:rPr>
              <a:t>Broadest Offering of ESD Control Solutions</a:t>
            </a:r>
            <a:r>
              <a:rPr lang="en-US" altLang="en-US" sz="2800" b="1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3" name="Picture 6" descr="37000">
            <a:extLst>
              <a:ext uri="{FF2B5EF4-FFF2-40B4-BE49-F238E27FC236}">
                <a16:creationId xmlns:a16="http://schemas.microsoft.com/office/drawing/2014/main" id="{A95FCBD4-01FD-4B44-AB33-9CFEDB7B0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3094" y="5228174"/>
            <a:ext cx="14478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ypeB2">
            <a:extLst>
              <a:ext uri="{FF2B5EF4-FFF2-40B4-BE49-F238E27FC236}">
                <a16:creationId xmlns:a16="http://schemas.microsoft.com/office/drawing/2014/main" id="{77AF6FF4-72FC-45D3-B1D4-7E4C556EE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1340" y="5312057"/>
            <a:ext cx="175260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73750">
            <a:extLst>
              <a:ext uri="{FF2B5EF4-FFF2-40B4-BE49-F238E27FC236}">
                <a16:creationId xmlns:a16="http://schemas.microsoft.com/office/drawing/2014/main" id="{20697111-4078-42F7-8216-1256AEEAB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1245" y="3313254"/>
            <a:ext cx="1298575" cy="1371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50663">
            <a:extLst>
              <a:ext uri="{FF2B5EF4-FFF2-40B4-BE49-F238E27FC236}">
                <a16:creationId xmlns:a16="http://schemas.microsoft.com/office/drawing/2014/main" id="{74CE19A7-D2D6-4CD6-B4B1-479E1C435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1356" y="4992286"/>
            <a:ext cx="94773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06722">
            <a:extLst>
              <a:ext uri="{FF2B5EF4-FFF2-40B4-BE49-F238E27FC236}">
                <a16:creationId xmlns:a16="http://schemas.microsoft.com/office/drawing/2014/main" id="{7FCD8CE2-2586-4699-9C76-315A9B503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1829" y="523875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TapesMisc">
            <a:extLst>
              <a:ext uri="{FF2B5EF4-FFF2-40B4-BE49-F238E27FC236}">
                <a16:creationId xmlns:a16="http://schemas.microsoft.com/office/drawing/2014/main" id="{B10D268D-ADF2-42CB-A2EA-FD7BBE2C6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4453" y="5279767"/>
            <a:ext cx="15240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8">
            <a:extLst>
              <a:ext uri="{FF2B5EF4-FFF2-40B4-BE49-F238E27FC236}">
                <a16:creationId xmlns:a16="http://schemas.microsoft.com/office/drawing/2014/main" id="{F0A64BF2-6076-4EF0-BD8C-8D56026A8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5" y="336550"/>
            <a:ext cx="7391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990000"/>
              </a:buClr>
              <a:buSzPct val="90000"/>
              <a:buFont typeface="Symbol" panose="05050102010706020507" pitchFamily="18" charset="2"/>
              <a:buNone/>
            </a:pPr>
            <a:r>
              <a:rPr lang="en-US" altLang="en-US" sz="3600" b="1" dirty="0"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cs typeface="Arial" panose="020B0604020202020204" pitchFamily="34" charset="0"/>
              </a:rPr>
              <a:t>DESCO INDUSTRIES INC</a:t>
            </a:r>
            <a:endParaRPr lang="en-US" altLang="en-US" sz="2800" b="1" dirty="0">
              <a:solidFill>
                <a:schemeClr val="bg1"/>
              </a:solidFill>
              <a:effectLst>
                <a:reflection blurRad="6350" stA="60000" endA="900" endPos="58000" dir="5400000" sy="-100000" algn="bl" rotWithShape="0"/>
              </a:effectLst>
              <a:cs typeface="Arial" panose="020B0604020202020204" pitchFamily="34" charset="0"/>
            </a:endParaRP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F3DD5102-D45D-479D-B79E-045E429CCD3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13131" y="3452471"/>
            <a:ext cx="1495425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E3E60EBB-2631-4C99-ABAA-1D00B8E58A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0212" y="3325234"/>
            <a:ext cx="1136206" cy="1224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C96030A8-0916-4DF7-A825-82E6993E9BB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7899" y="5170484"/>
            <a:ext cx="488950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">
            <a:extLst>
              <a:ext uri="{FF2B5EF4-FFF2-40B4-BE49-F238E27FC236}">
                <a16:creationId xmlns:a16="http://schemas.microsoft.com/office/drawing/2014/main" id="{D6E30B9B-1F3E-41EA-9084-793079EF483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6812" y="3012422"/>
            <a:ext cx="1095375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8">
            <a:extLst>
              <a:ext uri="{FF2B5EF4-FFF2-40B4-BE49-F238E27FC236}">
                <a16:creationId xmlns:a16="http://schemas.microsoft.com/office/drawing/2014/main" id="{D4F11511-935D-4BFA-B583-4F846D067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7FE5BD1-8E01-4947-8326-51747E3D574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5261" y="4944268"/>
            <a:ext cx="1046747" cy="1447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E7C59F-0E0D-4D50-9CAB-0F4C0821944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386433" y="3160315"/>
            <a:ext cx="509411" cy="14478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6BA8FD9-B266-4AB8-916D-505285A2F368}"/>
              </a:ext>
            </a:extLst>
          </p:cNvPr>
          <p:cNvGrpSpPr/>
          <p:nvPr/>
        </p:nvGrpSpPr>
        <p:grpSpPr>
          <a:xfrm>
            <a:off x="352425" y="3284936"/>
            <a:ext cx="1594237" cy="1440473"/>
            <a:chOff x="473755" y="3349626"/>
            <a:chExt cx="1594237" cy="144047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9B367B6-D7B1-4EB0-9104-7723C6D01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73755" y="3418499"/>
              <a:ext cx="1516360" cy="1371600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E0B50C4-F109-4E39-9D46-1D8A442423F2}"/>
                </a:ext>
              </a:extLst>
            </p:cNvPr>
            <p:cNvSpPr/>
            <p:nvPr/>
          </p:nvSpPr>
          <p:spPr>
            <a:xfrm>
              <a:off x="1609342" y="3349626"/>
              <a:ext cx="458650" cy="3905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E5B963A5-32DA-452A-A672-5BB95EA0883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40335" y="3772487"/>
            <a:ext cx="1965895" cy="74751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A2F7213-7223-4894-9A42-3752336B67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17887" y="3478664"/>
            <a:ext cx="1268058" cy="113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29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02234268-FEDA-4DC9-8C60-B7C335BBD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349" y="1554829"/>
            <a:ext cx="94011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Personnel Grounding</a:t>
            </a:r>
            <a:r>
              <a:rPr lang="en-US" altLang="en-US" sz="2800" dirty="0"/>
              <a:t> - Wrist Straps, Foot Grounders, Ground Cords, multiple variations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98D9CB57-DE33-4022-A1B4-0AE6BB490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04875" y="376237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ESD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pic>
        <p:nvPicPr>
          <p:cNvPr id="6" name="Picture 11" descr="23681">
            <a:extLst>
              <a:ext uri="{FF2B5EF4-FFF2-40B4-BE49-F238E27FC236}">
                <a16:creationId xmlns:a16="http://schemas.microsoft.com/office/drawing/2014/main" id="{C5BDB3A7-C293-442B-A572-C07C77C45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9096" y="2935132"/>
            <a:ext cx="1874697" cy="236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Handarc">
            <a:extLst>
              <a:ext uri="{FF2B5EF4-FFF2-40B4-BE49-F238E27FC236}">
                <a16:creationId xmlns:a16="http://schemas.microsoft.com/office/drawing/2014/main" id="{DA045674-8273-4910-BBB2-98798805B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9475" y="215038"/>
            <a:ext cx="7620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FA398717-A4E4-44F9-8CCE-14E43C5EC51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2652" y="3340099"/>
            <a:ext cx="3699148" cy="196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9C224E74-9AD5-458F-A157-33E3850B8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6553508"/>
            <a:ext cx="22748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dirty="0"/>
              <a:t>Made in the United States of America</a:t>
            </a:r>
          </a:p>
        </p:txBody>
      </p:sp>
      <p:pic>
        <p:nvPicPr>
          <p:cNvPr id="12" name="Picture 16" descr="Flag_New">
            <a:extLst>
              <a:ext uri="{FF2B5EF4-FFF2-40B4-BE49-F238E27FC236}">
                <a16:creationId xmlns:a16="http://schemas.microsoft.com/office/drawing/2014/main" id="{FBD866C2-8F81-4A73-A038-5A2E7F5E3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0" y="6375708"/>
            <a:ext cx="53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8">
            <a:extLst>
              <a:ext uri="{FF2B5EF4-FFF2-40B4-BE49-F238E27FC236}">
                <a16:creationId xmlns:a16="http://schemas.microsoft.com/office/drawing/2014/main" id="{956B35C3-4D5D-4DE4-A357-96A38F71E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DFF6AC-F3FE-4A71-9534-551F82B1B053}"/>
              </a:ext>
            </a:extLst>
          </p:cNvPr>
          <p:cNvGrpSpPr/>
          <p:nvPr/>
        </p:nvGrpSpPr>
        <p:grpSpPr>
          <a:xfrm>
            <a:off x="666750" y="3047020"/>
            <a:ext cx="2311656" cy="2368038"/>
            <a:chOff x="666750" y="3047020"/>
            <a:chExt cx="2311656" cy="236803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13196F8-C1DA-4A99-B156-48812E7D9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6750" y="3047020"/>
              <a:ext cx="2311656" cy="2368038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A3DE758-BE47-498A-8F0D-94496188BABB}"/>
                </a:ext>
              </a:extLst>
            </p:cNvPr>
            <p:cNvSpPr/>
            <p:nvPr/>
          </p:nvSpPr>
          <p:spPr>
            <a:xfrm>
              <a:off x="2349500" y="3047020"/>
              <a:ext cx="628906" cy="6613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E9AA657-D508-40F2-8F03-DC8C921E051D}"/>
              </a:ext>
            </a:extLst>
          </p:cNvPr>
          <p:cNvGrpSpPr/>
          <p:nvPr/>
        </p:nvGrpSpPr>
        <p:grpSpPr>
          <a:xfrm>
            <a:off x="5636644" y="2732441"/>
            <a:ext cx="2463130" cy="2682617"/>
            <a:chOff x="5636644" y="2732441"/>
            <a:chExt cx="2463130" cy="268261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67E426C-8702-41A1-982E-669921C8F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36644" y="2732441"/>
              <a:ext cx="2463130" cy="268261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F1FAD03-20B2-4183-BE18-E62064AE5F59}"/>
                </a:ext>
              </a:extLst>
            </p:cNvPr>
            <p:cNvSpPr/>
            <p:nvPr/>
          </p:nvSpPr>
          <p:spPr>
            <a:xfrm>
              <a:off x="7620000" y="2732441"/>
              <a:ext cx="479774" cy="4806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7746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3BA7B2AB-6AC2-4634-AEE5-8C801DCDE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2106" y="3786981"/>
            <a:ext cx="1355725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F2979851-A97A-4435-942C-35B8017ED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625" y="1546224"/>
            <a:ext cx="70104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Garments</a:t>
            </a:r>
            <a:r>
              <a:rPr lang="en-US" altLang="en-US" sz="2800" dirty="0"/>
              <a:t> - Smocks, Gloves</a:t>
            </a:r>
          </a:p>
        </p:txBody>
      </p:sp>
      <p:pic>
        <p:nvPicPr>
          <p:cNvPr id="6" name="Picture 12" descr="68120">
            <a:extLst>
              <a:ext uri="{FF2B5EF4-FFF2-40B4-BE49-F238E27FC236}">
                <a16:creationId xmlns:a16="http://schemas.microsoft.com/office/drawing/2014/main" id="{4DEA3D82-5BD5-41D3-B0C8-2456110E6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48122" y="3994394"/>
            <a:ext cx="2808448" cy="232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68110 flip">
            <a:extLst>
              <a:ext uri="{FF2B5EF4-FFF2-40B4-BE49-F238E27FC236}">
                <a16:creationId xmlns:a16="http://schemas.microsoft.com/office/drawing/2014/main" id="{D64D06ED-25D8-4207-8FE2-9DCB380AD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6228" y="1700212"/>
            <a:ext cx="2858306" cy="199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4A07134F-5400-4109-B182-E0CD8AE2B15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672" y="4064000"/>
            <a:ext cx="1350963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E34DF50F-6CD2-4672-8FA0-635D31F0A10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9604" y="2235993"/>
            <a:ext cx="113665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32AF26D0-5FFB-47DF-9BED-9DC2E5232D3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128" y="4052887"/>
            <a:ext cx="1038225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64429A54-2A48-4BBF-B495-07B4B23C15E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5828" y="2282824"/>
            <a:ext cx="1004888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45332F0A-538C-4997-ABD2-5A2A8B8EFE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717" y="2185987"/>
            <a:ext cx="912812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8650FF6F-29F3-474F-A67B-3A1428A8408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7613" y="4038599"/>
            <a:ext cx="1025525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7">
            <a:extLst>
              <a:ext uri="{FF2B5EF4-FFF2-40B4-BE49-F238E27FC236}">
                <a16:creationId xmlns:a16="http://schemas.microsoft.com/office/drawing/2014/main" id="{7E7B0B13-A8A8-42C1-92F4-1B0C01F99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04875" y="376237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ESD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pic>
        <p:nvPicPr>
          <p:cNvPr id="18" name="Picture 15" descr="Handarc">
            <a:extLst>
              <a:ext uri="{FF2B5EF4-FFF2-40B4-BE49-F238E27FC236}">
                <a16:creationId xmlns:a16="http://schemas.microsoft.com/office/drawing/2014/main" id="{E9F32204-4DED-4669-9AD9-BA1377B1B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9475" y="215038"/>
            <a:ext cx="7620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9">
            <a:extLst>
              <a:ext uri="{FF2B5EF4-FFF2-40B4-BE49-F238E27FC236}">
                <a16:creationId xmlns:a16="http://schemas.microsoft.com/office/drawing/2014/main" id="{A76633A2-2C6D-48A3-972D-B397F88CC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6553508"/>
            <a:ext cx="22748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dirty="0"/>
              <a:t>Made in the United States of America</a:t>
            </a:r>
          </a:p>
        </p:txBody>
      </p:sp>
      <p:pic>
        <p:nvPicPr>
          <p:cNvPr id="22" name="Picture 16" descr="Flag_New">
            <a:extLst>
              <a:ext uri="{FF2B5EF4-FFF2-40B4-BE49-F238E27FC236}">
                <a16:creationId xmlns:a16="http://schemas.microsoft.com/office/drawing/2014/main" id="{52546894-0926-49E5-8DEE-3890081B3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0" y="6375708"/>
            <a:ext cx="53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8">
            <a:extLst>
              <a:ext uri="{FF2B5EF4-FFF2-40B4-BE49-F238E27FC236}">
                <a16:creationId xmlns:a16="http://schemas.microsoft.com/office/drawing/2014/main" id="{9B077204-AF2F-451B-8A76-3F199DB5E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</p:spTree>
    <p:extLst>
      <p:ext uri="{BB962C8B-B14F-4D97-AF65-F5344CB8AC3E}">
        <p14:creationId xmlns:p14="http://schemas.microsoft.com/office/powerpoint/2010/main" val="1126399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04B10BA4-6DD3-40CD-8EBC-3BDCFC9EC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4" y="1698625"/>
            <a:ext cx="10544176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Worksurfaces</a:t>
            </a:r>
            <a:r>
              <a:rPr lang="en-US" altLang="en-US" sz="2800" dirty="0"/>
              <a:t> - 2-layer Rubber, Homogeneous Vinyl, 3-Layer Vinyl, Field Service Kits, </a:t>
            </a:r>
            <a:r>
              <a:rPr lang="en-US" altLang="en-US" sz="2800" dirty="0" err="1"/>
              <a:t>Micastat</a:t>
            </a:r>
            <a:r>
              <a:rPr lang="en-US" altLang="en-US" sz="2800" dirty="0"/>
              <a:t> Laminate</a:t>
            </a:r>
          </a:p>
        </p:txBody>
      </p:sp>
      <p:pic>
        <p:nvPicPr>
          <p:cNvPr id="4" name="Picture 7" descr="16475">
            <a:extLst>
              <a:ext uri="{FF2B5EF4-FFF2-40B4-BE49-F238E27FC236}">
                <a16:creationId xmlns:a16="http://schemas.microsoft.com/office/drawing/2014/main" id="{7B0B1A0B-FF75-4D8A-80CA-2FEC173A2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1339" y="3386416"/>
            <a:ext cx="3276457" cy="223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TypeB2">
            <a:extLst>
              <a:ext uri="{FF2B5EF4-FFF2-40B4-BE49-F238E27FC236}">
                <a16:creationId xmlns:a16="http://schemas.microsoft.com/office/drawing/2014/main" id="{E7DA0953-60F2-4ADD-99B8-A0F0F2E37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196" y="3500047"/>
            <a:ext cx="3997010" cy="200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10200">
            <a:extLst>
              <a:ext uri="{FF2B5EF4-FFF2-40B4-BE49-F238E27FC236}">
                <a16:creationId xmlns:a16="http://schemas.microsoft.com/office/drawing/2014/main" id="{3340B62E-5D39-4DE3-9D7D-954F485A7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3125" y="3106489"/>
            <a:ext cx="2971800" cy="286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7">
            <a:extLst>
              <a:ext uri="{FF2B5EF4-FFF2-40B4-BE49-F238E27FC236}">
                <a16:creationId xmlns:a16="http://schemas.microsoft.com/office/drawing/2014/main" id="{13CBBCD9-8752-4CE9-8713-A2D9427B3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04875" y="376237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ESD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pic>
        <p:nvPicPr>
          <p:cNvPr id="12" name="Picture 15" descr="Handarc">
            <a:extLst>
              <a:ext uri="{FF2B5EF4-FFF2-40B4-BE49-F238E27FC236}">
                <a16:creationId xmlns:a16="http://schemas.microsoft.com/office/drawing/2014/main" id="{2933179E-D700-4553-9576-12BE2DF29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9475" y="215038"/>
            <a:ext cx="7620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9">
            <a:extLst>
              <a:ext uri="{FF2B5EF4-FFF2-40B4-BE49-F238E27FC236}">
                <a16:creationId xmlns:a16="http://schemas.microsoft.com/office/drawing/2014/main" id="{962BEA2C-D454-4945-A4F5-2D7EEDFA1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6553508"/>
            <a:ext cx="22748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dirty="0"/>
              <a:t>Made in the United States of America</a:t>
            </a:r>
          </a:p>
        </p:txBody>
      </p:sp>
      <p:pic>
        <p:nvPicPr>
          <p:cNvPr id="16" name="Picture 16" descr="Flag_New">
            <a:extLst>
              <a:ext uri="{FF2B5EF4-FFF2-40B4-BE49-F238E27FC236}">
                <a16:creationId xmlns:a16="http://schemas.microsoft.com/office/drawing/2014/main" id="{C3B287CF-9282-409B-8FC6-DC3173EBA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0" y="6375708"/>
            <a:ext cx="53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8">
            <a:extLst>
              <a:ext uri="{FF2B5EF4-FFF2-40B4-BE49-F238E27FC236}">
                <a16:creationId xmlns:a16="http://schemas.microsoft.com/office/drawing/2014/main" id="{E5D7AA08-7377-4EC2-A1E4-E410B72B1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</p:spTree>
    <p:extLst>
      <p:ext uri="{BB962C8B-B14F-4D97-AF65-F5344CB8AC3E}">
        <p14:creationId xmlns:p14="http://schemas.microsoft.com/office/powerpoint/2010/main" val="1748224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8B0B62F2-C8EC-40F4-BBCA-B6ECBF35F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33282"/>
            <a:ext cx="73914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4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Outline</a:t>
            </a:r>
            <a:endParaRPr lang="en-US" altLang="en-US" sz="44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  <a:reflection blurRad="6350" stA="60000" endA="900" endPos="58000" dir="5400000" sy="-100000" algn="bl" rotWithShape="0"/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4A3C10A-E036-457F-92B7-188DC85E3A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701" y="1425484"/>
            <a:ext cx="81915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3200" dirty="0"/>
              <a:t>Corporate Brands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3200" dirty="0"/>
              <a:t>Annual Revenue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3200" dirty="0"/>
              <a:t>History of DESCO INDUSTRIES INC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3200" dirty="0"/>
              <a:t>Acquisitions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3200" dirty="0"/>
              <a:t>Sales &amp; Distribution Structure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3200" dirty="0"/>
              <a:t>Locations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3200" dirty="0"/>
              <a:t>Product Lines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3200" dirty="0"/>
              <a:t>Market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3200" dirty="0"/>
              <a:t>Strategic Issues in Sales &amp; Marketing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3E026B-392B-49F8-8D2B-87BF31E4E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025" y="2000250"/>
            <a:ext cx="3213100" cy="3572460"/>
          </a:xfrm>
          <a:prstGeom prst="rect">
            <a:avLst/>
          </a:prstGeom>
        </p:spPr>
      </p:pic>
      <p:sp>
        <p:nvSpPr>
          <p:cNvPr id="7" name="Text Box 8">
            <a:extLst>
              <a:ext uri="{FF2B5EF4-FFF2-40B4-BE49-F238E27FC236}">
                <a16:creationId xmlns:a16="http://schemas.microsoft.com/office/drawing/2014/main" id="{D63473CD-AD42-4582-AA36-ECE8A07BA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</p:spTree>
    <p:extLst>
      <p:ext uri="{BB962C8B-B14F-4D97-AF65-F5344CB8AC3E}">
        <p14:creationId xmlns:p14="http://schemas.microsoft.com/office/powerpoint/2010/main" val="3150510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07FB81C4-4A44-4436-B933-C2CAE2A53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" y="1586638"/>
            <a:ext cx="11377612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ESD Flooring</a:t>
            </a:r>
            <a:r>
              <a:rPr lang="en-US" altLang="en-US" sz="2800" dirty="0"/>
              <a:t> - Rolled Matting, Modular Anti-Fatigue, Floor Finish, Conductive Paint, Epoxy, Carpet Spray, VCT, Carpet, Rubber Tiles</a:t>
            </a:r>
          </a:p>
        </p:txBody>
      </p:sp>
      <p:pic>
        <p:nvPicPr>
          <p:cNvPr id="5" name="Picture 13" descr="TYPEDPL Plus">
            <a:extLst>
              <a:ext uri="{FF2B5EF4-FFF2-40B4-BE49-F238E27FC236}">
                <a16:creationId xmlns:a16="http://schemas.microsoft.com/office/drawing/2014/main" id="{594EE2B0-D92B-4C38-BB0A-A7F185A66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18" y="3482698"/>
            <a:ext cx="2824975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 descr="46057">
            <a:extLst>
              <a:ext uri="{FF2B5EF4-FFF2-40B4-BE49-F238E27FC236}">
                <a16:creationId xmlns:a16="http://schemas.microsoft.com/office/drawing/2014/main" id="{D6FC03A2-1537-4D62-A2D6-2E944CB85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8693" y="3180349"/>
            <a:ext cx="2824974" cy="2267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7">
            <a:extLst>
              <a:ext uri="{FF2B5EF4-FFF2-40B4-BE49-F238E27FC236}">
                <a16:creationId xmlns:a16="http://schemas.microsoft.com/office/drawing/2014/main" id="{DAB4FBB8-64D1-44C3-A265-7B2FAB94E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04875" y="376237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ESD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pic>
        <p:nvPicPr>
          <p:cNvPr id="14" name="Picture 15" descr="Handarc">
            <a:extLst>
              <a:ext uri="{FF2B5EF4-FFF2-40B4-BE49-F238E27FC236}">
                <a16:creationId xmlns:a16="http://schemas.microsoft.com/office/drawing/2014/main" id="{986D4471-3064-4EDF-90D9-2DD6EF24E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9475" y="215038"/>
            <a:ext cx="7620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9">
            <a:extLst>
              <a:ext uri="{FF2B5EF4-FFF2-40B4-BE49-F238E27FC236}">
                <a16:creationId xmlns:a16="http://schemas.microsoft.com/office/drawing/2014/main" id="{546803D1-5F92-418F-A0BF-B2DEC1BB6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6553508"/>
            <a:ext cx="22748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dirty="0"/>
              <a:t>Made in the United States of America</a:t>
            </a:r>
          </a:p>
        </p:txBody>
      </p:sp>
      <p:pic>
        <p:nvPicPr>
          <p:cNvPr id="18" name="Picture 16" descr="Flag_New">
            <a:extLst>
              <a:ext uri="{FF2B5EF4-FFF2-40B4-BE49-F238E27FC236}">
                <a16:creationId xmlns:a16="http://schemas.microsoft.com/office/drawing/2014/main" id="{D796E97F-03B3-432D-8B6B-CA609A6B5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0" y="6375708"/>
            <a:ext cx="53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8">
            <a:extLst>
              <a:ext uri="{FF2B5EF4-FFF2-40B4-BE49-F238E27FC236}">
                <a16:creationId xmlns:a16="http://schemas.microsoft.com/office/drawing/2014/main" id="{989BD45F-4BF6-4AD1-A10C-3F471C9E8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4" name="Picture 3" descr="A person standing posing for the camera&#10;&#10;Description generated with very high confidence">
            <a:extLst>
              <a:ext uri="{FF2B5EF4-FFF2-40B4-BE49-F238E27FC236}">
                <a16:creationId xmlns:a16="http://schemas.microsoft.com/office/drawing/2014/main" id="{D336B24D-B19E-4A31-9D9F-A0BCEAE4CA9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2760" y="3258568"/>
            <a:ext cx="2914310" cy="21113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787DF0-4DBD-4B8E-B5B5-85CA583519A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2928" y="3299249"/>
            <a:ext cx="3082183" cy="226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37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0AF7458C-3500-4132-AA1E-06CA1C8D4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834" y="1550919"/>
            <a:ext cx="7086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Grounding Accessories &amp; Tools</a:t>
            </a:r>
            <a:endParaRPr lang="en-US" altLang="en-US" sz="2800" u="sng" dirty="0"/>
          </a:p>
        </p:txBody>
      </p:sp>
      <p:pic>
        <p:nvPicPr>
          <p:cNvPr id="5" name="Picture 6" descr="09740">
            <a:extLst>
              <a:ext uri="{FF2B5EF4-FFF2-40B4-BE49-F238E27FC236}">
                <a16:creationId xmlns:a16="http://schemas.microsoft.com/office/drawing/2014/main" id="{4EBAC51A-C66B-4C34-B795-134A13205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4479" y="3113088"/>
            <a:ext cx="3533955" cy="2347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09837">
            <a:extLst>
              <a:ext uri="{FF2B5EF4-FFF2-40B4-BE49-F238E27FC236}">
                <a16:creationId xmlns:a16="http://schemas.microsoft.com/office/drawing/2014/main" id="{21899945-C8EA-4871-8FAD-0F8DF0B97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1475" y="3270919"/>
            <a:ext cx="3957661" cy="2290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25B920DE-0B23-4D35-B9A1-505548D0C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6553508"/>
            <a:ext cx="22748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dirty="0"/>
              <a:t>Made in the United States of America</a:t>
            </a:r>
          </a:p>
        </p:txBody>
      </p:sp>
      <p:pic>
        <p:nvPicPr>
          <p:cNvPr id="14" name="Picture 16" descr="Flag_New">
            <a:extLst>
              <a:ext uri="{FF2B5EF4-FFF2-40B4-BE49-F238E27FC236}">
                <a16:creationId xmlns:a16="http://schemas.microsoft.com/office/drawing/2014/main" id="{B6592503-BC83-4F13-88EE-A95229184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0" y="6375708"/>
            <a:ext cx="53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7">
            <a:extLst>
              <a:ext uri="{FF2B5EF4-FFF2-40B4-BE49-F238E27FC236}">
                <a16:creationId xmlns:a16="http://schemas.microsoft.com/office/drawing/2014/main" id="{A3AB6CFF-5FA8-4E54-88DC-5F690D480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04875" y="376237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ESD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pic>
        <p:nvPicPr>
          <p:cNvPr id="16" name="Picture 15" descr="Handarc">
            <a:extLst>
              <a:ext uri="{FF2B5EF4-FFF2-40B4-BE49-F238E27FC236}">
                <a16:creationId xmlns:a16="http://schemas.microsoft.com/office/drawing/2014/main" id="{498AF9A1-02BA-41AF-B18C-89E18F9C1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9475" y="215038"/>
            <a:ext cx="7620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8">
            <a:extLst>
              <a:ext uri="{FF2B5EF4-FFF2-40B4-BE49-F238E27FC236}">
                <a16:creationId xmlns:a16="http://schemas.microsoft.com/office/drawing/2014/main" id="{8028AE7B-1B6B-4EAD-BF2D-42DD6CC9C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4974349B-3CBE-4574-9E4B-7EE082E024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2312919"/>
            <a:ext cx="3894915" cy="366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56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FC9DCCF6-0903-421A-A747-CD343A063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" y="1423680"/>
            <a:ext cx="953758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Symbol" panose="05050102010706020507" pitchFamily="18" charset="2"/>
              <a:buChar char="·"/>
            </a:pPr>
            <a:r>
              <a:rPr lang="en-US" altLang="en-US" sz="2400" b="1" u="sng" dirty="0"/>
              <a:t>Test Equipment</a:t>
            </a:r>
            <a:r>
              <a:rPr lang="en-US" altLang="en-US" sz="2400" dirty="0"/>
              <a:t> – ESD Event Meter, Continuous Monitors, Personnel Grounding Testers, Surface Resistance Testers, Calibration &amp; Verification. </a:t>
            </a:r>
          </a:p>
        </p:txBody>
      </p:sp>
      <p:pic>
        <p:nvPicPr>
          <p:cNvPr id="15" name="Picture 1">
            <a:extLst>
              <a:ext uri="{FF2B5EF4-FFF2-40B4-BE49-F238E27FC236}">
                <a16:creationId xmlns:a16="http://schemas.microsoft.com/office/drawing/2014/main" id="{94A284AF-EC1E-4185-8FD3-E0594BBE37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9149" y="2568097"/>
            <a:ext cx="1031123" cy="214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">
            <a:extLst>
              <a:ext uri="{FF2B5EF4-FFF2-40B4-BE49-F238E27FC236}">
                <a16:creationId xmlns:a16="http://schemas.microsoft.com/office/drawing/2014/main" id="{0CA08D51-8DFA-454A-A7BD-BF80D68E17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2390" y="2610369"/>
            <a:ext cx="2831311" cy="115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9">
            <a:extLst>
              <a:ext uri="{FF2B5EF4-FFF2-40B4-BE49-F238E27FC236}">
                <a16:creationId xmlns:a16="http://schemas.microsoft.com/office/drawing/2014/main" id="{24871DB3-3829-4D56-B979-E4621659D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6553508"/>
            <a:ext cx="22748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dirty="0"/>
              <a:t>Made in the United States of America</a:t>
            </a:r>
          </a:p>
        </p:txBody>
      </p:sp>
      <p:pic>
        <p:nvPicPr>
          <p:cNvPr id="20" name="Picture 16" descr="Flag_New">
            <a:extLst>
              <a:ext uri="{FF2B5EF4-FFF2-40B4-BE49-F238E27FC236}">
                <a16:creationId xmlns:a16="http://schemas.microsoft.com/office/drawing/2014/main" id="{A6FC7950-9327-4BC7-9D4B-F630C77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0" y="6375708"/>
            <a:ext cx="53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7">
            <a:extLst>
              <a:ext uri="{FF2B5EF4-FFF2-40B4-BE49-F238E27FC236}">
                <a16:creationId xmlns:a16="http://schemas.microsoft.com/office/drawing/2014/main" id="{44ADBCE5-7972-4B7A-B594-46BF9502F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04875" y="376237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ESD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pic>
        <p:nvPicPr>
          <p:cNvPr id="22" name="Picture 15" descr="Handarc">
            <a:extLst>
              <a:ext uri="{FF2B5EF4-FFF2-40B4-BE49-F238E27FC236}">
                <a16:creationId xmlns:a16="http://schemas.microsoft.com/office/drawing/2014/main" id="{CC1A4262-8F4E-4D58-AACD-FDEF3197D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9475" y="215038"/>
            <a:ext cx="7620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8">
            <a:extLst>
              <a:ext uri="{FF2B5EF4-FFF2-40B4-BE49-F238E27FC236}">
                <a16:creationId xmlns:a16="http://schemas.microsoft.com/office/drawing/2014/main" id="{62E7869F-C8F7-44D3-9CF9-86DD38831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8" name="Picture 7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F9366856-714C-44AF-B1A3-6ACC04075FE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7110" y="4875691"/>
            <a:ext cx="803498" cy="1285002"/>
          </a:xfrm>
          <a:prstGeom prst="rect">
            <a:avLst/>
          </a:prstGeom>
        </p:spPr>
      </p:pic>
      <p:pic>
        <p:nvPicPr>
          <p:cNvPr id="17" name="Picture 16" descr="A device with wires attached to it&#10;&#10;Description generated with high confidence">
            <a:extLst>
              <a:ext uri="{FF2B5EF4-FFF2-40B4-BE49-F238E27FC236}">
                <a16:creationId xmlns:a16="http://schemas.microsoft.com/office/drawing/2014/main" id="{42F60552-4384-4F54-9980-7F8A433E066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7404" y="4749040"/>
            <a:ext cx="1948849" cy="1972990"/>
          </a:xfrm>
          <a:prstGeom prst="rect">
            <a:avLst/>
          </a:prstGeom>
        </p:spPr>
      </p:pic>
      <p:pic>
        <p:nvPicPr>
          <p:cNvPr id="24" name="Picture 23" descr="A piece of luggage&#10;&#10;Description generated with very high confidence">
            <a:extLst>
              <a:ext uri="{FF2B5EF4-FFF2-40B4-BE49-F238E27FC236}">
                <a16:creationId xmlns:a16="http://schemas.microsoft.com/office/drawing/2014/main" id="{3B608E00-F7EB-41A6-B813-B8B579EA95C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8696" y="3861768"/>
            <a:ext cx="2628810" cy="255269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462D29-3412-44BD-9C85-42C2F80E332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4768" y="5061757"/>
            <a:ext cx="1607201" cy="13309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F964EB-4A82-4C5F-AC93-5129880F6D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08632" y="2720587"/>
            <a:ext cx="1439559" cy="18730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42CA1D-018E-4353-88BD-6EF1213E48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10127" y="2663465"/>
            <a:ext cx="2323684" cy="220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90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FC9DCCF6-0903-421A-A747-CD343A063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" y="1423680"/>
            <a:ext cx="11609754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Symbol" panose="05050102010706020507" pitchFamily="18" charset="2"/>
              <a:buChar char="·"/>
            </a:pPr>
            <a:r>
              <a:rPr lang="en-US" altLang="en-US" sz="2400" b="1" u="sng" dirty="0"/>
              <a:t>Data Acquisition </a:t>
            </a:r>
            <a:r>
              <a:rPr lang="en-US" altLang="en-US" sz="2400" dirty="0"/>
              <a:t>– </a:t>
            </a:r>
            <a:r>
              <a:rPr lang="en-US" altLang="en-US" sz="2400" u="sng" dirty="0" err="1"/>
              <a:t>SmartLog</a:t>
            </a:r>
            <a:r>
              <a:rPr lang="en-US" altLang="en-US" sz="2400" u="sng" dirty="0"/>
              <a:t> Pro® </a:t>
            </a:r>
            <a:r>
              <a:rPr lang="en-US" altLang="en-US" sz="2400" dirty="0"/>
              <a:t>(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verifies the functionality of an operator’s wrist strap and footwear, logs the test results, and controls access to an ESD Protected Area) and </a:t>
            </a:r>
            <a:r>
              <a:rPr lang="en-US" altLang="en-US" sz="2400" u="sng" dirty="0"/>
              <a:t>SMP</a:t>
            </a:r>
            <a:r>
              <a:rPr lang="en-US" altLang="en-US" sz="2400" dirty="0"/>
              <a:t> (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continuously monitors ESD process control system throughout all stages of manufacturing)</a:t>
            </a:r>
            <a:endParaRPr lang="en-US" altLang="en-US" sz="2400" dirty="0"/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24871DB3-3829-4D56-B979-E4621659D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6553508"/>
            <a:ext cx="22748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dirty="0"/>
              <a:t>Made in the United States of America</a:t>
            </a:r>
          </a:p>
        </p:txBody>
      </p:sp>
      <p:pic>
        <p:nvPicPr>
          <p:cNvPr id="20" name="Picture 16" descr="Flag_New">
            <a:extLst>
              <a:ext uri="{FF2B5EF4-FFF2-40B4-BE49-F238E27FC236}">
                <a16:creationId xmlns:a16="http://schemas.microsoft.com/office/drawing/2014/main" id="{A6FC7950-9327-4BC7-9D4B-F630C77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0" y="6375708"/>
            <a:ext cx="53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7">
            <a:extLst>
              <a:ext uri="{FF2B5EF4-FFF2-40B4-BE49-F238E27FC236}">
                <a16:creationId xmlns:a16="http://schemas.microsoft.com/office/drawing/2014/main" id="{44ADBCE5-7972-4B7A-B594-46BF9502F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04875" y="376237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ESD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pic>
        <p:nvPicPr>
          <p:cNvPr id="22" name="Picture 15" descr="Handarc">
            <a:extLst>
              <a:ext uri="{FF2B5EF4-FFF2-40B4-BE49-F238E27FC236}">
                <a16:creationId xmlns:a16="http://schemas.microsoft.com/office/drawing/2014/main" id="{CC1A4262-8F4E-4D58-AACD-FDEF3197D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9475" y="215038"/>
            <a:ext cx="7620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8">
            <a:extLst>
              <a:ext uri="{FF2B5EF4-FFF2-40B4-BE49-F238E27FC236}">
                <a16:creationId xmlns:a16="http://schemas.microsoft.com/office/drawing/2014/main" id="{62E7869F-C8F7-44D3-9CF9-86DD38831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DF711B-12D4-4FD9-8ADC-312183B93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824" y="3092404"/>
            <a:ext cx="3360461" cy="30111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328B27-B900-4516-AB1D-85FFC282D6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0437" y="3605521"/>
            <a:ext cx="2908688" cy="2498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1D1097-CA68-4C74-BC5D-29BC66AA4D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3277" y="3605521"/>
            <a:ext cx="2731811" cy="21592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ED1A2F-3724-4AA4-867D-A6730FD25A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9125" y="2970708"/>
            <a:ext cx="1129745" cy="112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6942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9C85AA15-3FD0-47D8-BA41-6059FD24D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826" y="1515283"/>
            <a:ext cx="922622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Ionization</a:t>
            </a:r>
            <a:r>
              <a:rPr lang="en-US" altLang="en-US" sz="2800" dirty="0"/>
              <a:t> - Overhead, Benchtop, Compressed air, Process Ionization, Room Ionization</a:t>
            </a:r>
          </a:p>
        </p:txBody>
      </p:sp>
      <p:pic>
        <p:nvPicPr>
          <p:cNvPr id="5" name="Picture 14" descr="94500 lab use">
            <a:extLst>
              <a:ext uri="{FF2B5EF4-FFF2-40B4-BE49-F238E27FC236}">
                <a16:creationId xmlns:a16="http://schemas.microsoft.com/office/drawing/2014/main" id="{6577DF18-23EC-4B3B-BE6E-EE9B1DEBF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0404" y="4513263"/>
            <a:ext cx="2514600" cy="167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19590">
            <a:extLst>
              <a:ext uri="{FF2B5EF4-FFF2-40B4-BE49-F238E27FC236}">
                <a16:creationId xmlns:a16="http://schemas.microsoft.com/office/drawing/2014/main" id="{C480EFA2-0206-4D61-B0B4-1D6C27CDC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90317" y="2216195"/>
            <a:ext cx="3026493" cy="2161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56F1B4F1-BEC6-457B-BF89-747A1E30B7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5793" y="4675977"/>
            <a:ext cx="1689100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64C86E9B-C3FA-49D9-823B-06D8CE019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088" y="2582083"/>
            <a:ext cx="3931099" cy="160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C6CCB6DD-5BB4-4FC8-A4F0-B2306C8B2C2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9283" y="2448094"/>
            <a:ext cx="1779587" cy="21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9">
            <a:extLst>
              <a:ext uri="{FF2B5EF4-FFF2-40B4-BE49-F238E27FC236}">
                <a16:creationId xmlns:a16="http://schemas.microsoft.com/office/drawing/2014/main" id="{B644BE17-994A-4836-827F-F5261EFD3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6553508"/>
            <a:ext cx="22748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dirty="0"/>
              <a:t>Made in the United States of America</a:t>
            </a:r>
          </a:p>
        </p:txBody>
      </p:sp>
      <p:pic>
        <p:nvPicPr>
          <p:cNvPr id="16" name="Picture 16" descr="Flag_New">
            <a:extLst>
              <a:ext uri="{FF2B5EF4-FFF2-40B4-BE49-F238E27FC236}">
                <a16:creationId xmlns:a16="http://schemas.microsoft.com/office/drawing/2014/main" id="{680A33C8-1879-4FBA-A8B4-7D11BD0E0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0" y="6375708"/>
            <a:ext cx="53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7">
            <a:extLst>
              <a:ext uri="{FF2B5EF4-FFF2-40B4-BE49-F238E27FC236}">
                <a16:creationId xmlns:a16="http://schemas.microsoft.com/office/drawing/2014/main" id="{9E33C99E-F3A2-42C9-8B8C-CBDA19F6A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04875" y="376237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ESD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pic>
        <p:nvPicPr>
          <p:cNvPr id="18" name="Picture 15" descr="Handarc">
            <a:extLst>
              <a:ext uri="{FF2B5EF4-FFF2-40B4-BE49-F238E27FC236}">
                <a16:creationId xmlns:a16="http://schemas.microsoft.com/office/drawing/2014/main" id="{D03D2CB4-2A8F-4305-B2FA-7562EDAB3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9475" y="215038"/>
            <a:ext cx="7620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8">
            <a:extLst>
              <a:ext uri="{FF2B5EF4-FFF2-40B4-BE49-F238E27FC236}">
                <a16:creationId xmlns:a16="http://schemas.microsoft.com/office/drawing/2014/main" id="{1D2851CD-640C-43AC-BA45-150AA1BF3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710E5A-D23D-41AA-80FE-8760E04810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2478" y="4141154"/>
            <a:ext cx="1715485" cy="24031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97C440-8CF3-41F4-A9CF-BF04DBE117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6873" y="3871020"/>
            <a:ext cx="809748" cy="80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97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13923">
            <a:extLst>
              <a:ext uri="{FF2B5EF4-FFF2-40B4-BE49-F238E27FC236}">
                <a16:creationId xmlns:a16="http://schemas.microsoft.com/office/drawing/2014/main" id="{A387F9B9-87A7-4390-8159-D91CAEECF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5016" y="2463066"/>
            <a:ext cx="2191605" cy="3781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F96202AA-6E97-4B99-A687-B9ED3FBBF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" y="1441143"/>
            <a:ext cx="1007745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400" b="1" u="sng" dirty="0"/>
              <a:t>Packaging, Coating, and Laminating</a:t>
            </a:r>
            <a:r>
              <a:rPr lang="en-US" altLang="en-US" sz="2400" dirty="0"/>
              <a:t> - Static Shielding (including qualified to Mil-PRF-81705E Type III, Class 2), Moisture-Vapor-Barrier, Clear dissipative, Unique Bag-In-Bag, Bags on roll, Vacuum Sealers</a:t>
            </a:r>
          </a:p>
          <a:p>
            <a:pPr>
              <a:lnSpc>
                <a:spcPct val="95000"/>
              </a:lnSpc>
              <a:spcBef>
                <a:spcPct val="10000"/>
              </a:spcBef>
              <a:buClr>
                <a:schemeClr val="accent2"/>
              </a:buClr>
              <a:buFont typeface="Symbol" panose="05050102010706020507" pitchFamily="18" charset="2"/>
              <a:buChar char="·"/>
            </a:pPr>
            <a:endParaRPr lang="en-US" altLang="en-US" sz="2400" dirty="0"/>
          </a:p>
        </p:txBody>
      </p:sp>
      <p:pic>
        <p:nvPicPr>
          <p:cNvPr id="6" name="Picture 14" descr="48950use">
            <a:extLst>
              <a:ext uri="{FF2B5EF4-FFF2-40B4-BE49-F238E27FC236}">
                <a16:creationId xmlns:a16="http://schemas.microsoft.com/office/drawing/2014/main" id="{BD50FD34-8609-47DC-B945-605C44EB3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9577" y="3636453"/>
            <a:ext cx="2004035" cy="2145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18ECDEA7-32CD-46F4-928C-0448D58166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63" y="3043368"/>
            <a:ext cx="2538046" cy="2043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FB6C2584-E67A-4E2A-8E09-18D2F60DC7B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5723" y="4020893"/>
            <a:ext cx="1990237" cy="2232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0DAEB79E-A71F-4649-BE73-60B3E8BE30D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1532" y="3162527"/>
            <a:ext cx="1856641" cy="2914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9">
            <a:extLst>
              <a:ext uri="{FF2B5EF4-FFF2-40B4-BE49-F238E27FC236}">
                <a16:creationId xmlns:a16="http://schemas.microsoft.com/office/drawing/2014/main" id="{8B75F97D-950A-4C45-955B-725DE5863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6553508"/>
            <a:ext cx="22748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dirty="0"/>
              <a:t>Made in the United States of America</a:t>
            </a:r>
          </a:p>
        </p:txBody>
      </p:sp>
      <p:pic>
        <p:nvPicPr>
          <p:cNvPr id="16" name="Picture 16" descr="Flag_New">
            <a:extLst>
              <a:ext uri="{FF2B5EF4-FFF2-40B4-BE49-F238E27FC236}">
                <a16:creationId xmlns:a16="http://schemas.microsoft.com/office/drawing/2014/main" id="{ED28E1E5-F791-4EE1-8771-AB47730B1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0" y="6375708"/>
            <a:ext cx="53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7">
            <a:extLst>
              <a:ext uri="{FF2B5EF4-FFF2-40B4-BE49-F238E27FC236}">
                <a16:creationId xmlns:a16="http://schemas.microsoft.com/office/drawing/2014/main" id="{8AA5E314-DE02-4598-A78B-A7707A9D7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04875" y="376237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ESD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pic>
        <p:nvPicPr>
          <p:cNvPr id="18" name="Picture 15" descr="Handarc">
            <a:extLst>
              <a:ext uri="{FF2B5EF4-FFF2-40B4-BE49-F238E27FC236}">
                <a16:creationId xmlns:a16="http://schemas.microsoft.com/office/drawing/2014/main" id="{3B65A277-78F1-4185-A951-793475E1B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9475" y="215038"/>
            <a:ext cx="7620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8">
            <a:extLst>
              <a:ext uri="{FF2B5EF4-FFF2-40B4-BE49-F238E27FC236}">
                <a16:creationId xmlns:a16="http://schemas.microsoft.com/office/drawing/2014/main" id="{7840C494-7F7B-401A-A707-D23AF619A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</p:spTree>
    <p:extLst>
      <p:ext uri="{BB962C8B-B14F-4D97-AF65-F5344CB8AC3E}">
        <p14:creationId xmlns:p14="http://schemas.microsoft.com/office/powerpoint/2010/main" val="8716917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6470E748-9998-4BF3-AE0C-9B8CD340E3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412" y="1509835"/>
            <a:ext cx="11069637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Packaging</a:t>
            </a:r>
            <a:r>
              <a:rPr lang="en-US" altLang="en-US" sz="2800" dirty="0"/>
              <a:t> - </a:t>
            </a:r>
            <a:r>
              <a:rPr lang="en-US" altLang="en-US" sz="2800" dirty="0" err="1"/>
              <a:t>Protektive</a:t>
            </a:r>
            <a:r>
              <a:rPr lang="en-US" altLang="en-US" sz="2800" dirty="0"/>
              <a:t> Pak packaging provides complete ESD and physical protection for static sensitive devices</a:t>
            </a:r>
            <a:endParaRPr lang="en-US" altLang="en-US" sz="2400" dirty="0"/>
          </a:p>
        </p:txBody>
      </p:sp>
      <p:pic>
        <p:nvPicPr>
          <p:cNvPr id="5" name="Picture 18" descr="37150 new">
            <a:extLst>
              <a:ext uri="{FF2B5EF4-FFF2-40B4-BE49-F238E27FC236}">
                <a16:creationId xmlns:a16="http://schemas.microsoft.com/office/drawing/2014/main" id="{C938C382-59A8-49B4-8E29-7DB90D0E7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412" y="2600388"/>
            <a:ext cx="2705283" cy="180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9545D6CB-BCFD-4304-B352-C894874D2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78001" y="4676503"/>
            <a:ext cx="1545856" cy="1572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9">
            <a:extLst>
              <a:ext uri="{FF2B5EF4-FFF2-40B4-BE49-F238E27FC236}">
                <a16:creationId xmlns:a16="http://schemas.microsoft.com/office/drawing/2014/main" id="{BC61819B-C19C-4A58-B5E5-D5D8D7EF7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6553508"/>
            <a:ext cx="22748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dirty="0"/>
              <a:t>Made in the United States of America</a:t>
            </a:r>
          </a:p>
        </p:txBody>
      </p:sp>
      <p:pic>
        <p:nvPicPr>
          <p:cNvPr id="16" name="Picture 16" descr="Flag_New">
            <a:extLst>
              <a:ext uri="{FF2B5EF4-FFF2-40B4-BE49-F238E27FC236}">
                <a16:creationId xmlns:a16="http://schemas.microsoft.com/office/drawing/2014/main" id="{C1ED7E1A-5322-48BB-BA58-A6215097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0" y="6375708"/>
            <a:ext cx="53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7">
            <a:extLst>
              <a:ext uri="{FF2B5EF4-FFF2-40B4-BE49-F238E27FC236}">
                <a16:creationId xmlns:a16="http://schemas.microsoft.com/office/drawing/2014/main" id="{C618779F-AF9E-4DC9-A59F-41ED237AB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04875" y="376237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ESD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pic>
        <p:nvPicPr>
          <p:cNvPr id="18" name="Picture 15" descr="Handarc">
            <a:extLst>
              <a:ext uri="{FF2B5EF4-FFF2-40B4-BE49-F238E27FC236}">
                <a16:creationId xmlns:a16="http://schemas.microsoft.com/office/drawing/2014/main" id="{8931BC41-9E74-4937-B60C-5DB61F3EE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9475" y="215038"/>
            <a:ext cx="7620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8">
            <a:extLst>
              <a:ext uri="{FF2B5EF4-FFF2-40B4-BE49-F238E27FC236}">
                <a16:creationId xmlns:a16="http://schemas.microsoft.com/office/drawing/2014/main" id="{6F2DBD91-8C7B-467A-9891-D04437920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9C4DFE-B2F7-4A1A-A19A-BB7420574E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6678" y="2999476"/>
            <a:ext cx="1197837" cy="12863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7C2D6C-69DA-4983-9BCE-E441B6FCB6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143" y="4581710"/>
            <a:ext cx="2695575" cy="16478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C7E3BB-E803-428B-A889-41EAF8F5AD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4096" y="4586903"/>
            <a:ext cx="1668099" cy="16426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07F1185-2C6A-4419-99D4-1F79329F3E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2677206"/>
            <a:ext cx="2429855" cy="185254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7026B85-FA1B-4B0E-B586-08C63B23C8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89167" y="2551375"/>
            <a:ext cx="1834239" cy="210421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60EFECF-BCC9-440D-B748-1F045BF2F3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32573" y="4643455"/>
            <a:ext cx="2733675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758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F119173E-2F4C-40AF-8792-88673DEEA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407319"/>
            <a:ext cx="86106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ESD Tapes and Labels</a:t>
            </a:r>
            <a:r>
              <a:rPr lang="en-US" altLang="en-US" sz="2800" dirty="0"/>
              <a:t> - Clear, Conductive Grid, Masking, Kapton, floor marking, Green labels </a:t>
            </a:r>
          </a:p>
        </p:txBody>
      </p:sp>
      <p:pic>
        <p:nvPicPr>
          <p:cNvPr id="5" name="Picture 6" descr="06722">
            <a:extLst>
              <a:ext uri="{FF2B5EF4-FFF2-40B4-BE49-F238E27FC236}">
                <a16:creationId xmlns:a16="http://schemas.microsoft.com/office/drawing/2014/main" id="{497A2C6D-1DA0-444A-BFAB-5645F6BC0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8975" y="47332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47102 copy">
            <a:extLst>
              <a:ext uri="{FF2B5EF4-FFF2-40B4-BE49-F238E27FC236}">
                <a16:creationId xmlns:a16="http://schemas.microsoft.com/office/drawing/2014/main" id="{63A4835A-29D1-4063-9F3B-EBD42674A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5175" y="3133000"/>
            <a:ext cx="13843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47103 roll">
            <a:extLst>
              <a:ext uri="{FF2B5EF4-FFF2-40B4-BE49-F238E27FC236}">
                <a16:creationId xmlns:a16="http://schemas.microsoft.com/office/drawing/2014/main" id="{BDA6BE1C-8347-48E9-96A9-BF94EEDCE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1292" y="3849436"/>
            <a:ext cx="4040186" cy="2525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apesMisc">
            <a:extLst>
              <a:ext uri="{FF2B5EF4-FFF2-40B4-BE49-F238E27FC236}">
                <a16:creationId xmlns:a16="http://schemas.microsoft.com/office/drawing/2014/main" id="{47AEEE81-8605-4095-B6E5-9DBDC356F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552" y="3594168"/>
            <a:ext cx="4040187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922C5379-7FEF-4C1F-8F4B-0263278B4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04875" y="376237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ESD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pic>
        <p:nvPicPr>
          <p:cNvPr id="11" name="Picture 15" descr="Handarc">
            <a:extLst>
              <a:ext uri="{FF2B5EF4-FFF2-40B4-BE49-F238E27FC236}">
                <a16:creationId xmlns:a16="http://schemas.microsoft.com/office/drawing/2014/main" id="{E8755A5D-37D9-47E2-9EEC-6F6D120F0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0292" y="215038"/>
            <a:ext cx="7620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F8F01B43-A321-4519-9B12-CD824A4AC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</p:spTree>
    <p:extLst>
      <p:ext uri="{BB962C8B-B14F-4D97-AF65-F5344CB8AC3E}">
        <p14:creationId xmlns:p14="http://schemas.microsoft.com/office/powerpoint/2010/main" val="16866323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7DAB14E0-A0E2-428C-9E61-08A651C6A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72601" y="401964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BF5E6EC3-630B-44DD-B159-74A305BE1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7665" y="1981578"/>
            <a:ext cx="2526752" cy="2139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id="{DEB7FF36-E2BE-4D19-829C-85CE72DC4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83" y="1396367"/>
            <a:ext cx="967762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Specialty Products</a:t>
            </a:r>
            <a:r>
              <a:rPr lang="en-US" altLang="en-US" sz="2800" u="sng" dirty="0"/>
              <a:t> </a:t>
            </a:r>
            <a:r>
              <a:rPr lang="en-US" altLang="en-US" sz="2800" dirty="0"/>
              <a:t>- Dispensers, Brushes, Portable Workstation Organizer, ESD Lotion, ESD Vacuum </a:t>
            </a:r>
            <a:endParaRPr lang="en-US" altLang="en-US" sz="2800" u="sng" dirty="0"/>
          </a:p>
        </p:txBody>
      </p:sp>
      <p:pic>
        <p:nvPicPr>
          <p:cNvPr id="14" name="Picture 35" descr="35873">
            <a:extLst>
              <a:ext uri="{FF2B5EF4-FFF2-40B4-BE49-F238E27FC236}">
                <a16:creationId xmlns:a16="http://schemas.microsoft.com/office/drawing/2014/main" id="{E6497B21-40E5-4E1A-BB34-B31908A96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3481" y="2438778"/>
            <a:ext cx="2864949" cy="151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3" descr="35660">
            <a:extLst>
              <a:ext uri="{FF2B5EF4-FFF2-40B4-BE49-F238E27FC236}">
                <a16:creationId xmlns:a16="http://schemas.microsoft.com/office/drawing/2014/main" id="{F5EBD916-08ED-475E-8499-BE9802ADD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48688" y="4001344"/>
            <a:ext cx="997953" cy="2243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3">
            <a:extLst>
              <a:ext uri="{FF2B5EF4-FFF2-40B4-BE49-F238E27FC236}">
                <a16:creationId xmlns:a16="http://schemas.microsoft.com/office/drawing/2014/main" id="{08779F07-B5AB-424B-AB60-6ECFF78A7909}"/>
              </a:ext>
            </a:extLst>
          </p:cNvPr>
          <p:cNvGrpSpPr>
            <a:grpSpLocks/>
          </p:cNvGrpSpPr>
          <p:nvPr/>
        </p:nvGrpSpPr>
        <p:grpSpPr bwMode="auto">
          <a:xfrm>
            <a:off x="641314" y="4034597"/>
            <a:ext cx="2140013" cy="2695472"/>
            <a:chOff x="1454575" y="4215247"/>
            <a:chExt cx="1591415" cy="2107517"/>
          </a:xfrm>
        </p:grpSpPr>
        <p:grpSp>
          <p:nvGrpSpPr>
            <p:cNvPr id="17" name="Group 2">
              <a:extLst>
                <a:ext uri="{FF2B5EF4-FFF2-40B4-BE49-F238E27FC236}">
                  <a16:creationId xmlns:a16="http://schemas.microsoft.com/office/drawing/2014/main" id="{AAF557DD-CD5A-4B77-BF15-C6A43AB4BA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54575" y="4231122"/>
              <a:ext cx="1591415" cy="2091642"/>
              <a:chOff x="1463268" y="4223185"/>
              <a:chExt cx="1591415" cy="2091642"/>
            </a:xfrm>
          </p:grpSpPr>
          <p:pic>
            <p:nvPicPr>
              <p:cNvPr id="19" name="Picture 2">
                <a:extLst>
                  <a:ext uri="{FF2B5EF4-FFF2-40B4-BE49-F238E27FC236}">
                    <a16:creationId xmlns:a16="http://schemas.microsoft.com/office/drawing/2014/main" id="{F134794A-2E0B-4E01-A3E2-F5320FB894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63268" y="4223185"/>
                <a:ext cx="1579563" cy="2079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TextBox 1">
                <a:extLst>
                  <a:ext uri="{FF2B5EF4-FFF2-40B4-BE49-F238E27FC236}">
                    <a16:creationId xmlns:a16="http://schemas.microsoft.com/office/drawing/2014/main" id="{F4F65E27-3FF9-434F-B1C9-A1D082121F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52379" y="5298576"/>
                <a:ext cx="302304" cy="10162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FAE64778-4C78-4349-829B-42454EF96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3268" y="4215247"/>
              <a:ext cx="620712" cy="2095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1">
            <a:extLst>
              <a:ext uri="{FF2B5EF4-FFF2-40B4-BE49-F238E27FC236}">
                <a16:creationId xmlns:a16="http://schemas.microsoft.com/office/drawing/2014/main" id="{7D6E076E-781D-41B6-8BB5-C180BDF13F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2587" y="4150207"/>
            <a:ext cx="3293887" cy="2469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8">
            <a:extLst>
              <a:ext uri="{FF2B5EF4-FFF2-40B4-BE49-F238E27FC236}">
                <a16:creationId xmlns:a16="http://schemas.microsoft.com/office/drawing/2014/main" id="{69244AF0-174C-4464-B466-88E0058FC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6384CB-A729-45F3-98EB-83B47A3856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3551" y="3953298"/>
            <a:ext cx="1255425" cy="26597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98678C-ADFA-4672-8C1E-17D1567BFF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7504" y="2286903"/>
            <a:ext cx="1155775" cy="279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874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0688FAA6-AD1C-4B6B-9F1C-4E4FE91E2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4" y="1566752"/>
            <a:ext cx="9382126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Symbol" panose="05050102010706020507" pitchFamily="18" charset="2"/>
              <a:buChar char="·"/>
            </a:pPr>
            <a:r>
              <a:rPr lang="en-US" altLang="en-US" sz="2800" b="1" u="sng" dirty="0"/>
              <a:t>Specialty Tools</a:t>
            </a:r>
            <a:r>
              <a:rPr lang="en-US" altLang="en-US" sz="2800" u="sng" dirty="0"/>
              <a:t> </a:t>
            </a:r>
            <a:r>
              <a:rPr lang="en-US" altLang="en-US" sz="2800" dirty="0"/>
              <a:t>– Stainless Steel Probes, </a:t>
            </a:r>
            <a:r>
              <a:rPr lang="en-US" altLang="en-US" sz="2800" dirty="0" err="1"/>
              <a:t>Spudgers</a:t>
            </a:r>
            <a:r>
              <a:rPr lang="en-US" altLang="en-US" sz="2800" dirty="0"/>
              <a:t> Cable Ties, Sleeving Cutter, Wire Threader, Cleaning Brushes, Soldering Aids</a:t>
            </a:r>
          </a:p>
          <a:p>
            <a:pPr>
              <a:lnSpc>
                <a:spcPct val="95000"/>
              </a:lnSpc>
              <a:spcBef>
                <a:spcPct val="10000"/>
              </a:spcBef>
              <a:buClr>
                <a:schemeClr val="accent2"/>
              </a:buClr>
              <a:buFont typeface="Symbol" panose="05050102010706020507" pitchFamily="18" charset="2"/>
              <a:buChar char="·"/>
            </a:pPr>
            <a:endParaRPr lang="en-US" altLang="en-US" sz="2400" u="sng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B07C10E-10B3-4E60-AA36-A3A32D1CB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" y="3429000"/>
            <a:ext cx="5537229" cy="60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16A4416E-1FE7-471B-AA89-83BFB63D9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6625" y="3603328"/>
            <a:ext cx="4238625" cy="256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 descr="35250">
            <a:extLst>
              <a:ext uri="{FF2B5EF4-FFF2-40B4-BE49-F238E27FC236}">
                <a16:creationId xmlns:a16="http://schemas.microsoft.com/office/drawing/2014/main" id="{0EDC63BD-9306-4645-84F0-DBD47A22C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7762" y="4724157"/>
            <a:ext cx="3596373" cy="1136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9">
            <a:extLst>
              <a:ext uri="{FF2B5EF4-FFF2-40B4-BE49-F238E27FC236}">
                <a16:creationId xmlns:a16="http://schemas.microsoft.com/office/drawing/2014/main" id="{9477D6BD-7B95-4371-8729-3766E0ADA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6553508"/>
            <a:ext cx="22748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dirty="0"/>
              <a:t>Made in the United States of America</a:t>
            </a:r>
          </a:p>
        </p:txBody>
      </p:sp>
      <p:pic>
        <p:nvPicPr>
          <p:cNvPr id="11" name="Picture 16" descr="Flag_New">
            <a:extLst>
              <a:ext uri="{FF2B5EF4-FFF2-40B4-BE49-F238E27FC236}">
                <a16:creationId xmlns:a16="http://schemas.microsoft.com/office/drawing/2014/main" id="{8542C454-26FC-4917-B81A-150323EE7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0" y="6375708"/>
            <a:ext cx="53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B03FD464-A0D5-4566-9080-6959CD97E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00175" y="376929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9C15F38C-6D32-459C-B930-8158E3FE1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7E020B-2F19-4E2D-82A6-A8F5195302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695359">
            <a:off x="4328210" y="4485172"/>
            <a:ext cx="4354600" cy="40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46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8BB1D4E6-1F7B-4900-B26D-999F777C5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794" y="248128"/>
            <a:ext cx="7391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990000"/>
              </a:buClr>
              <a:buSzPct val="90000"/>
              <a:buFont typeface="Symbol" panose="05050102010706020507" pitchFamily="18" charset="2"/>
              <a:buNone/>
            </a:pPr>
            <a:r>
              <a:rPr lang="en-US" altLang="en-US" sz="4000" b="1" dirty="0"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cs typeface="Arial" panose="020B0604020202020204" pitchFamily="34" charset="0"/>
              </a:rPr>
              <a:t>DESCO INDUSTRIES INC</a:t>
            </a:r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3899C669-F7F2-4CEA-BA0A-33B68227572E}"/>
              </a:ext>
            </a:extLst>
          </p:cNvPr>
          <p:cNvSpPr>
            <a:spLocks noChangeArrowheads="1"/>
          </p:cNvSpPr>
          <p:nvPr/>
        </p:nvSpPr>
        <p:spPr bwMode="auto">
          <a:xfrm rot="21590642">
            <a:off x="3615446" y="2571034"/>
            <a:ext cx="56816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63500" dir="3187806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i="1" dirty="0"/>
              <a:t>Specialty Tools</a:t>
            </a:r>
          </a:p>
        </p:txBody>
      </p:sp>
      <p:pic>
        <p:nvPicPr>
          <p:cNvPr id="5" name="Picture 27" descr="Menda 2">
            <a:extLst>
              <a:ext uri="{FF2B5EF4-FFF2-40B4-BE49-F238E27FC236}">
                <a16:creationId xmlns:a16="http://schemas.microsoft.com/office/drawing/2014/main" id="{74BB44DC-FE44-45FE-94D3-AF929AF92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011" y="2600250"/>
            <a:ext cx="15525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3080412" algn="ctr" rotWithShape="0">
                    <a:schemeClr val="tx1"/>
                  </a:outerShdw>
                </a:effectLst>
              </a14:hiddenEffects>
            </a:ext>
          </a:extLst>
        </p:spPr>
      </p:pic>
      <p:sp>
        <p:nvSpPr>
          <p:cNvPr id="7" name="Rectangle 35">
            <a:extLst>
              <a:ext uri="{FF2B5EF4-FFF2-40B4-BE49-F238E27FC236}">
                <a16:creationId xmlns:a16="http://schemas.microsoft.com/office/drawing/2014/main" id="{2C2BC0A6-9DE9-4E8F-B1A4-5F959BF5F659}"/>
              </a:ext>
            </a:extLst>
          </p:cNvPr>
          <p:cNvSpPr>
            <a:spLocks noChangeArrowheads="1"/>
          </p:cNvSpPr>
          <p:nvPr/>
        </p:nvSpPr>
        <p:spPr bwMode="auto">
          <a:xfrm rot="21590642">
            <a:off x="3615449" y="1526201"/>
            <a:ext cx="4767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63500" dir="3187806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i="1" dirty="0"/>
              <a:t>Full Service ESD Solutions</a:t>
            </a:r>
          </a:p>
        </p:txBody>
      </p:sp>
      <p:pic>
        <p:nvPicPr>
          <p:cNvPr id="8" name="Picture 36" descr="Desco2000">
            <a:extLst>
              <a:ext uri="{FF2B5EF4-FFF2-40B4-BE49-F238E27FC236}">
                <a16:creationId xmlns:a16="http://schemas.microsoft.com/office/drawing/2014/main" id="{8FFBDA3B-DADA-4B27-8AD5-7548B233C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794" y="1630305"/>
            <a:ext cx="1747837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tx2"/>
                  </a:outerShdw>
                </a:effectLst>
              </a14:hiddenEffects>
            </a:ext>
          </a:extLst>
        </p:spPr>
      </p:pic>
      <p:sp>
        <p:nvSpPr>
          <p:cNvPr id="10" name="Text Box 45">
            <a:extLst>
              <a:ext uri="{FF2B5EF4-FFF2-40B4-BE49-F238E27FC236}">
                <a16:creationId xmlns:a16="http://schemas.microsoft.com/office/drawing/2014/main" id="{CFA8AF2B-6ABD-497C-9105-D159F6FE6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4917" y="1897040"/>
            <a:ext cx="373531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i="1" dirty="0"/>
              <a:t>ESD Process Control Solutions</a:t>
            </a:r>
            <a:endParaRPr lang="en-US" altLang="en-US" sz="2000" dirty="0"/>
          </a:p>
        </p:txBody>
      </p:sp>
      <p:pic>
        <p:nvPicPr>
          <p:cNvPr id="11" name="Picture 62" descr="EMITLogo copy">
            <a:extLst>
              <a:ext uri="{FF2B5EF4-FFF2-40B4-BE49-F238E27FC236}">
                <a16:creationId xmlns:a16="http://schemas.microsoft.com/office/drawing/2014/main" id="{C91D3111-7344-43E9-99BF-7C5229E0D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592" y="1996202"/>
            <a:ext cx="10668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2">
            <a:extLst>
              <a:ext uri="{FF2B5EF4-FFF2-40B4-BE49-F238E27FC236}">
                <a16:creationId xmlns:a16="http://schemas.microsoft.com/office/drawing/2014/main" id="{28D6A708-895E-49D3-B426-5E12006FAD65}"/>
              </a:ext>
            </a:extLst>
          </p:cNvPr>
          <p:cNvSpPr>
            <a:spLocks noChangeArrowheads="1"/>
          </p:cNvSpPr>
          <p:nvPr/>
        </p:nvSpPr>
        <p:spPr bwMode="auto">
          <a:xfrm rot="21591907">
            <a:off x="3541205" y="4380867"/>
            <a:ext cx="39354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63500" dir="318780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75000"/>
              </a:lnSpc>
              <a:spcBef>
                <a:spcPct val="20000"/>
              </a:spcBef>
            </a:pPr>
            <a:r>
              <a:rPr lang="en-US" altLang="en-US" sz="2000" i="1" dirty="0"/>
              <a:t>ESD Packaging Solutions</a:t>
            </a:r>
            <a:endParaRPr lang="en-US" altLang="en-US" sz="2000" dirty="0"/>
          </a:p>
        </p:txBody>
      </p:sp>
      <p:pic>
        <p:nvPicPr>
          <p:cNvPr id="14" name="Picture 64" descr="PPKlogo">
            <a:extLst>
              <a:ext uri="{FF2B5EF4-FFF2-40B4-BE49-F238E27FC236}">
                <a16:creationId xmlns:a16="http://schemas.microsoft.com/office/drawing/2014/main" id="{2614E632-B702-4112-A4DF-D2EEA92D8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266" y="4298676"/>
            <a:ext cx="17526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8" descr="DescoAsiaLogo">
            <a:extLst>
              <a:ext uri="{FF2B5EF4-FFF2-40B4-BE49-F238E27FC236}">
                <a16:creationId xmlns:a16="http://schemas.microsoft.com/office/drawing/2014/main" id="{B76FC134-74A4-4BC6-B228-8DE1D4BA8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312" y="4908774"/>
            <a:ext cx="2420258" cy="23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70">
            <a:extLst>
              <a:ext uri="{FF2B5EF4-FFF2-40B4-BE49-F238E27FC236}">
                <a16:creationId xmlns:a16="http://schemas.microsoft.com/office/drawing/2014/main" id="{9725A0EC-7D9C-44CE-AAFC-F2617230EC53}"/>
              </a:ext>
            </a:extLst>
          </p:cNvPr>
          <p:cNvSpPr>
            <a:spLocks noChangeArrowheads="1"/>
          </p:cNvSpPr>
          <p:nvPr/>
        </p:nvSpPr>
        <p:spPr bwMode="auto">
          <a:xfrm rot="21590642">
            <a:off x="3541314" y="4793886"/>
            <a:ext cx="4767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63500" dir="3187806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i="1" dirty="0"/>
              <a:t>Asian Sell Focus</a:t>
            </a:r>
          </a:p>
        </p:txBody>
      </p:sp>
      <p:pic>
        <p:nvPicPr>
          <p:cNvPr id="19" name="Picture 74" descr="StatguardLogo">
            <a:extLst>
              <a:ext uri="{FF2B5EF4-FFF2-40B4-BE49-F238E27FC236}">
                <a16:creationId xmlns:a16="http://schemas.microsoft.com/office/drawing/2014/main" id="{65BBAAB3-A2F3-4905-8A87-EF89671CC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694" y="5311588"/>
            <a:ext cx="167640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75">
            <a:extLst>
              <a:ext uri="{FF2B5EF4-FFF2-40B4-BE49-F238E27FC236}">
                <a16:creationId xmlns:a16="http://schemas.microsoft.com/office/drawing/2014/main" id="{3D7EA447-E433-46DA-9FEB-8FF4C0A4E3AD}"/>
              </a:ext>
            </a:extLst>
          </p:cNvPr>
          <p:cNvSpPr>
            <a:spLocks noChangeArrowheads="1"/>
          </p:cNvSpPr>
          <p:nvPr/>
        </p:nvSpPr>
        <p:spPr bwMode="auto">
          <a:xfrm rot="21590642">
            <a:off x="3541297" y="5217169"/>
            <a:ext cx="47672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63500" dir="3187806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i="1" dirty="0"/>
              <a:t>ESD Flooring Solutions</a:t>
            </a:r>
          </a:p>
        </p:txBody>
      </p:sp>
      <p:pic>
        <p:nvPicPr>
          <p:cNvPr id="22" name="Picture 76" descr="SpecialtyTeam_Text_Logo">
            <a:extLst>
              <a:ext uri="{FF2B5EF4-FFF2-40B4-BE49-F238E27FC236}">
                <a16:creationId xmlns:a16="http://schemas.microsoft.com/office/drawing/2014/main" id="{778D9496-6FE7-46D4-BFCE-40B8133DB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735" y="5755611"/>
            <a:ext cx="25908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78">
            <a:extLst>
              <a:ext uri="{FF2B5EF4-FFF2-40B4-BE49-F238E27FC236}">
                <a16:creationId xmlns:a16="http://schemas.microsoft.com/office/drawing/2014/main" id="{990B2435-E1F8-44C8-948F-55E979304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0761" y="5679295"/>
            <a:ext cx="5257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i="1" dirty="0"/>
              <a:t>Clean Room Assembly and Packaging</a:t>
            </a:r>
          </a:p>
        </p:txBody>
      </p:sp>
      <p:pic>
        <p:nvPicPr>
          <p:cNvPr id="25" name="Picture 25">
            <a:extLst>
              <a:ext uri="{FF2B5EF4-FFF2-40B4-BE49-F238E27FC236}">
                <a16:creationId xmlns:a16="http://schemas.microsoft.com/office/drawing/2014/main" id="{F64DA28A-F2C4-4211-9BB5-86D2BD8FC7E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877" y="1273651"/>
            <a:ext cx="10731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35">
            <a:extLst>
              <a:ext uri="{FF2B5EF4-FFF2-40B4-BE49-F238E27FC236}">
                <a16:creationId xmlns:a16="http://schemas.microsoft.com/office/drawing/2014/main" id="{6D3DF339-7685-4E7E-9BE2-E7DDD0C5712F}"/>
              </a:ext>
            </a:extLst>
          </p:cNvPr>
          <p:cNvSpPr>
            <a:spLocks noChangeArrowheads="1"/>
          </p:cNvSpPr>
          <p:nvPr/>
        </p:nvSpPr>
        <p:spPr bwMode="auto">
          <a:xfrm rot="21590642">
            <a:off x="3615454" y="1170816"/>
            <a:ext cx="54864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63500" dir="3187806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i="1" dirty="0"/>
              <a:t>Full Service ESD Solutions and Packaging</a:t>
            </a:r>
          </a:p>
        </p:txBody>
      </p:sp>
      <p:sp>
        <p:nvSpPr>
          <p:cNvPr id="28" name="Rectangle 38">
            <a:extLst>
              <a:ext uri="{FF2B5EF4-FFF2-40B4-BE49-F238E27FC236}">
                <a16:creationId xmlns:a16="http://schemas.microsoft.com/office/drawing/2014/main" id="{4BA345F5-DEB7-4973-A940-604A869AF0FF}"/>
              </a:ext>
            </a:extLst>
          </p:cNvPr>
          <p:cNvSpPr>
            <a:spLocks noChangeArrowheads="1"/>
          </p:cNvSpPr>
          <p:nvPr/>
        </p:nvSpPr>
        <p:spPr bwMode="auto">
          <a:xfrm rot="2831">
            <a:off x="3615105" y="2305198"/>
            <a:ext cx="5964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5000"/>
              </a:lnSpc>
              <a:spcBef>
                <a:spcPct val="20000"/>
              </a:spcBef>
            </a:pPr>
            <a:r>
              <a:rPr lang="en-US" altLang="en-US" sz="2000" i="1" dirty="0"/>
              <a:t>European Full Service ESD Solutions</a:t>
            </a:r>
          </a:p>
          <a:p>
            <a:pPr>
              <a:lnSpc>
                <a:spcPct val="85000"/>
              </a:lnSpc>
              <a:spcBef>
                <a:spcPct val="20000"/>
              </a:spcBef>
            </a:pPr>
            <a:r>
              <a:rPr lang="en-US" altLang="en-US" sz="2000" i="1" dirty="0"/>
              <a:t> </a:t>
            </a:r>
          </a:p>
        </p:txBody>
      </p:sp>
      <p:pic>
        <p:nvPicPr>
          <p:cNvPr id="29" name="Picture 1">
            <a:extLst>
              <a:ext uri="{FF2B5EF4-FFF2-40B4-BE49-F238E27FC236}">
                <a16:creationId xmlns:a16="http://schemas.microsoft.com/office/drawing/2014/main" id="{73ED12F6-6216-46B0-B1E7-94B54776007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399" y="2351759"/>
            <a:ext cx="2743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78">
            <a:extLst>
              <a:ext uri="{FF2B5EF4-FFF2-40B4-BE49-F238E27FC236}">
                <a16:creationId xmlns:a16="http://schemas.microsoft.com/office/drawing/2014/main" id="{B37A1D12-8106-43BA-9CCA-AAB96418E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4916" y="3004064"/>
            <a:ext cx="597693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i="1" dirty="0"/>
              <a:t>Material and Accessories for Electronics Business</a:t>
            </a:r>
          </a:p>
        </p:txBody>
      </p:sp>
      <p:graphicFrame>
        <p:nvGraphicFramePr>
          <p:cNvPr id="32" name="Object 23">
            <a:extLst>
              <a:ext uri="{FF2B5EF4-FFF2-40B4-BE49-F238E27FC236}">
                <a16:creationId xmlns:a16="http://schemas.microsoft.com/office/drawing/2014/main" id="{A74016A6-9EC3-4D03-B354-E1DF9E47A9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2968892"/>
              </p:ext>
            </p:extLst>
          </p:nvPr>
        </p:nvGraphicFramePr>
        <p:xfrm>
          <a:off x="440399" y="3066255"/>
          <a:ext cx="1527175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Image" r:id="rId12" imgW="5882652" imgH="1359411" progId="Photoshop.Image.18">
                  <p:embed/>
                </p:oleObj>
              </mc:Choice>
              <mc:Fallback>
                <p:oleObj name="Image" r:id="rId12" imgW="5882652" imgH="1359411" progId="Photoshop.Image.18">
                  <p:embed/>
                  <p:pic>
                    <p:nvPicPr>
                      <p:cNvPr id="8207" name="Object 23">
                        <a:extLst>
                          <a:ext uri="{FF2B5EF4-FFF2-40B4-BE49-F238E27FC236}">
                            <a16:creationId xmlns:a16="http://schemas.microsoft.com/office/drawing/2014/main" id="{32D6F1C6-AD94-40FE-A3AB-65D46A674CA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399" y="3066255"/>
                        <a:ext cx="1527175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Picture 32" descr="A close up of a logo&#10;&#10;Description generated with high confidence">
            <a:extLst>
              <a:ext uri="{FF2B5EF4-FFF2-40B4-BE49-F238E27FC236}">
                <a16:creationId xmlns:a16="http://schemas.microsoft.com/office/drawing/2014/main" id="{BAF8FF45-B620-4CEB-A46A-225C825EE61A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416" y="6135304"/>
            <a:ext cx="2462213" cy="18466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46ACEDD-C75E-42FE-91E1-B9CD4896DBCE}"/>
              </a:ext>
            </a:extLst>
          </p:cNvPr>
          <p:cNvSpPr txBox="1"/>
          <p:nvPr/>
        </p:nvSpPr>
        <p:spPr>
          <a:xfrm>
            <a:off x="3540761" y="6053835"/>
            <a:ext cx="6505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AC and DC Fans and Blowers and Related Accessories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902E6C0-4D03-4E0C-B36F-47AADDA52BEE}"/>
              </a:ext>
            </a:extLst>
          </p:cNvPr>
          <p:cNvSpPr txBox="1"/>
          <p:nvPr/>
        </p:nvSpPr>
        <p:spPr>
          <a:xfrm>
            <a:off x="3540761" y="6477408"/>
            <a:ext cx="9587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Rework and Fume Extraction Solutions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6D0DAF6-9CF8-4973-A810-A3E3838544A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416" y="6480742"/>
            <a:ext cx="577138" cy="25005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38C03D15-8CDE-45F7-9D6A-0B68DBFBA371}"/>
              </a:ext>
            </a:extLst>
          </p:cNvPr>
          <p:cNvSpPr txBox="1"/>
          <p:nvPr/>
        </p:nvSpPr>
        <p:spPr>
          <a:xfrm>
            <a:off x="3589384" y="3391287"/>
            <a:ext cx="9587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Precision Hand Cutting Tools and Pliers, Wire Strippers and Tweezers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7314542-F441-4621-A403-466FB63235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94" y="3499081"/>
            <a:ext cx="1875109" cy="21803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5ECF921-AB71-4163-B2D1-6680C84F573A}"/>
              </a:ext>
            </a:extLst>
          </p:cNvPr>
          <p:cNvSpPr txBox="1"/>
          <p:nvPr/>
        </p:nvSpPr>
        <p:spPr>
          <a:xfrm>
            <a:off x="3589383" y="3812027"/>
            <a:ext cx="9587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Hand Tools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98BAE3-C2A7-4B6C-8D88-F1B850DE48D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2877" y="3843230"/>
            <a:ext cx="1522135" cy="32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644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623EAE25-7DD1-497E-9FE9-027348681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942" y="1420090"/>
            <a:ext cx="1048273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Specialty Products</a:t>
            </a:r>
            <a:r>
              <a:rPr lang="en-US" altLang="en-US" sz="2800" u="sng" dirty="0"/>
              <a:t> </a:t>
            </a:r>
            <a:r>
              <a:rPr lang="en-US" altLang="en-US" sz="2800" dirty="0"/>
              <a:t>- Soldering Stations and Equipment: </a:t>
            </a:r>
            <a:r>
              <a:rPr lang="en-US" altLang="en-US" sz="2800" dirty="0" err="1"/>
              <a:t>Desoldering</a:t>
            </a:r>
            <a:r>
              <a:rPr lang="en-US" altLang="en-US" sz="2800" dirty="0"/>
              <a:t> Braid, Stencil Rolls and Wipes, Solder Soakers </a:t>
            </a:r>
            <a:endParaRPr lang="en-US" altLang="en-US" sz="2800" u="sn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E9CB3D-B994-4E92-AA26-82BFD65C70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3027" y="3349167"/>
            <a:ext cx="4183260" cy="26612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848691-A556-486D-9E65-C8A7C009F1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4674" y="3263072"/>
            <a:ext cx="2914650" cy="24206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E63799-5788-4E67-A93A-3A9D92F671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75" y="3263072"/>
            <a:ext cx="2914650" cy="28256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B166656-1DFC-4714-BD11-C02A66A50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09700" y="424463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070CB023-BCA0-4857-8DB7-1A1E7AFBD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</p:spTree>
    <p:extLst>
      <p:ext uri="{BB962C8B-B14F-4D97-AF65-F5344CB8AC3E}">
        <p14:creationId xmlns:p14="http://schemas.microsoft.com/office/powerpoint/2010/main" val="36863253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623EAE25-7DD1-497E-9FE9-027348681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942" y="1420090"/>
            <a:ext cx="1048273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Specialty Products</a:t>
            </a:r>
            <a:r>
              <a:rPr lang="en-US" altLang="en-US" sz="2800" u="sng" dirty="0"/>
              <a:t> </a:t>
            </a:r>
            <a:r>
              <a:rPr lang="en-US" altLang="en-US" sz="2800" dirty="0"/>
              <a:t>– Hand tools: Cutters, Pliers, Strippers, Tweezers</a:t>
            </a:r>
            <a:endParaRPr lang="en-US" altLang="en-US" sz="2800" u="sng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166656-1DFC-4714-BD11-C02A66A50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09700" y="424463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070CB023-BCA0-4857-8DB7-1A1E7AFBD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6" name="Picture 5" descr="A picture containing tool, scissors, wire cutter&#10;&#10;Description automatically generated">
            <a:extLst>
              <a:ext uri="{FF2B5EF4-FFF2-40B4-BE49-F238E27FC236}">
                <a16:creationId xmlns:a16="http://schemas.microsoft.com/office/drawing/2014/main" id="{3AEFEF1E-6D68-4AF2-8274-86697445D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6137"/>
            <a:ext cx="3137971" cy="3137971"/>
          </a:xfrm>
          <a:prstGeom prst="rect">
            <a:avLst/>
          </a:prstGeom>
        </p:spPr>
      </p:pic>
      <p:pic>
        <p:nvPicPr>
          <p:cNvPr id="10" name="Picture 9" descr="A picture containing tool, scissors, wire cutter&#10;&#10;Description automatically generated">
            <a:extLst>
              <a:ext uri="{FF2B5EF4-FFF2-40B4-BE49-F238E27FC236}">
                <a16:creationId xmlns:a16="http://schemas.microsoft.com/office/drawing/2014/main" id="{D7080220-5E0C-41E6-B452-A6C58AAD2A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71" y="2611516"/>
            <a:ext cx="3301417" cy="3301417"/>
          </a:xfrm>
          <a:prstGeom prst="rect">
            <a:avLst/>
          </a:prstGeom>
        </p:spPr>
      </p:pic>
      <p:pic>
        <p:nvPicPr>
          <p:cNvPr id="12" name="Picture 11" descr="A picture containing tool, scissors&#10;&#10;Description automatically generated">
            <a:extLst>
              <a:ext uri="{FF2B5EF4-FFF2-40B4-BE49-F238E27FC236}">
                <a16:creationId xmlns:a16="http://schemas.microsoft.com/office/drawing/2014/main" id="{FA19067B-77F0-4B51-ACCF-F2712EDF3C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743" y="2756136"/>
            <a:ext cx="3139068" cy="31379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D52B5C-F56D-4DDF-80B8-12922329F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6277" y="2026928"/>
            <a:ext cx="2938398" cy="22820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C1200F-A52A-401A-9357-883D34F44E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21956">
            <a:off x="10042599" y="2978229"/>
            <a:ext cx="781091" cy="344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644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35601">
            <a:extLst>
              <a:ext uri="{FF2B5EF4-FFF2-40B4-BE49-F238E27FC236}">
                <a16:creationId xmlns:a16="http://schemas.microsoft.com/office/drawing/2014/main" id="{71BD8F8A-801A-429A-8FDA-ACA42A398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4049" y="2051805"/>
            <a:ext cx="1596010" cy="3064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2" descr="35484">
            <a:extLst>
              <a:ext uri="{FF2B5EF4-FFF2-40B4-BE49-F238E27FC236}">
                <a16:creationId xmlns:a16="http://schemas.microsoft.com/office/drawing/2014/main" id="{938800B6-DE52-48F8-A631-0C0A6C5D0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1320" y="3736393"/>
            <a:ext cx="1247036" cy="294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490C1FA-D547-4E47-9045-3ACB25924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056" y="1463700"/>
            <a:ext cx="1106386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Beauty Supplies</a:t>
            </a:r>
            <a:r>
              <a:rPr lang="en-US" altLang="en-US" sz="2800" u="sng" dirty="0"/>
              <a:t> </a:t>
            </a:r>
            <a:r>
              <a:rPr lang="en-US" altLang="en-US" sz="2800" dirty="0"/>
              <a:t>– Pumps and Bottles, Aprons, Orange Sticks </a:t>
            </a:r>
          </a:p>
          <a:p>
            <a:pPr>
              <a:lnSpc>
                <a:spcPct val="95000"/>
              </a:lnSpc>
              <a:spcBef>
                <a:spcPct val="10000"/>
              </a:spcBef>
              <a:buClr>
                <a:schemeClr val="accent2"/>
              </a:buClr>
              <a:buFont typeface="Symbol" panose="05050102010706020507" pitchFamily="18" charset="2"/>
              <a:buChar char="·"/>
            </a:pPr>
            <a:endParaRPr lang="en-US" altLang="en-US" sz="2400" u="sng" dirty="0"/>
          </a:p>
        </p:txBody>
      </p:sp>
      <p:pic>
        <p:nvPicPr>
          <p:cNvPr id="8" name="Picture 20" descr="35588">
            <a:extLst>
              <a:ext uri="{FF2B5EF4-FFF2-40B4-BE49-F238E27FC236}">
                <a16:creationId xmlns:a16="http://schemas.microsoft.com/office/drawing/2014/main" id="{35962C18-2437-4635-8553-7186EDFD0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6078" y="3736393"/>
            <a:ext cx="1202889" cy="2693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1" descr="35483">
            <a:extLst>
              <a:ext uri="{FF2B5EF4-FFF2-40B4-BE49-F238E27FC236}">
                <a16:creationId xmlns:a16="http://schemas.microsoft.com/office/drawing/2014/main" id="{EDE71D28-BB80-4D44-8413-184C05B1A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3509" y="2018727"/>
            <a:ext cx="1225736" cy="306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256A887-B2C0-487F-9103-AC432E258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491" y="2035812"/>
            <a:ext cx="1042991" cy="2394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2B7B8D1-F1C2-4F35-B87E-570C8EA3B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90650" y="338137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5192EBCF-2E3C-4345-9793-4349CFF37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14" name="Picture 13" descr="A picture containing toiletry&#10;&#10;Description generated with very high confidence">
            <a:extLst>
              <a:ext uri="{FF2B5EF4-FFF2-40B4-BE49-F238E27FC236}">
                <a16:creationId xmlns:a16="http://schemas.microsoft.com/office/drawing/2014/main" id="{79D8CB87-BEB6-40BC-85A5-710FB65E23B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6636" y="3111559"/>
            <a:ext cx="1514820" cy="2636717"/>
          </a:xfrm>
          <a:prstGeom prst="rect">
            <a:avLst/>
          </a:prstGeom>
        </p:spPr>
      </p:pic>
      <p:pic>
        <p:nvPicPr>
          <p:cNvPr id="16" name="Picture 15" descr="A picture containing indoor, wall, sitting, toiletry&#10;&#10;Description generated with very high confidence">
            <a:extLst>
              <a:ext uri="{FF2B5EF4-FFF2-40B4-BE49-F238E27FC236}">
                <a16:creationId xmlns:a16="http://schemas.microsoft.com/office/drawing/2014/main" id="{62363DE4-144A-4966-B3A9-8FFE95DD8C5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7537" y="2263806"/>
            <a:ext cx="910179" cy="31304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7E36AF-AC08-4362-9CDA-6E2E79D0ED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329320">
            <a:off x="7794485" y="5286887"/>
            <a:ext cx="4413845" cy="32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538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70BA364A-7310-47B8-A2D3-6477EBF73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099" y="1466850"/>
            <a:ext cx="98393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Identification</a:t>
            </a:r>
            <a:r>
              <a:rPr lang="en-US" altLang="en-US" sz="2800" dirty="0"/>
              <a:t> – Badge Holders, Badge Reels, Lanyards</a:t>
            </a:r>
          </a:p>
          <a:p>
            <a:pPr>
              <a:lnSpc>
                <a:spcPct val="95000"/>
              </a:lnSpc>
              <a:spcBef>
                <a:spcPct val="10000"/>
              </a:spcBef>
              <a:buClr>
                <a:schemeClr val="accent2"/>
              </a:buClr>
              <a:buFont typeface="Symbol" panose="05050102010706020507" pitchFamily="18" charset="2"/>
              <a:buChar char="·"/>
            </a:pPr>
            <a:endParaRPr lang="en-US" altLang="en-US" sz="2400" u="sng" dirty="0"/>
          </a:p>
        </p:txBody>
      </p:sp>
      <p:pic>
        <p:nvPicPr>
          <p:cNvPr id="5" name="Picture 12" descr="35042-35037">
            <a:extLst>
              <a:ext uri="{FF2B5EF4-FFF2-40B4-BE49-F238E27FC236}">
                <a16:creationId xmlns:a16="http://schemas.microsoft.com/office/drawing/2014/main" id="{F4A3AE7B-2248-487F-ADB4-ECEA0DB9C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7638" y="2309472"/>
            <a:ext cx="2444872" cy="1884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 descr="35020">
            <a:extLst>
              <a:ext uri="{FF2B5EF4-FFF2-40B4-BE49-F238E27FC236}">
                <a16:creationId xmlns:a16="http://schemas.microsoft.com/office/drawing/2014/main" id="{2037744E-C986-4032-AB90-BBE5B43EB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020" y="2308801"/>
            <a:ext cx="2186355" cy="176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 descr="35070">
            <a:extLst>
              <a:ext uri="{FF2B5EF4-FFF2-40B4-BE49-F238E27FC236}">
                <a16:creationId xmlns:a16="http://schemas.microsoft.com/office/drawing/2014/main" id="{81EC5BA0-B6A2-4497-8892-ECB0909FB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3728" y="1959784"/>
            <a:ext cx="2300287" cy="293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9" descr="35061">
            <a:extLst>
              <a:ext uri="{FF2B5EF4-FFF2-40B4-BE49-F238E27FC236}">
                <a16:creationId xmlns:a16="http://schemas.microsoft.com/office/drawing/2014/main" id="{D4EBB507-BE4E-4198-97E2-CF4C0EA3A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6563" y="4004431"/>
            <a:ext cx="1639888" cy="2466091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30ED1D4D-C752-45A5-8DAA-FC5C6BA3079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2531" y="4555889"/>
            <a:ext cx="169386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3F11BD36-0578-4CBC-A2D4-F703C419178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8931" y="4576526"/>
            <a:ext cx="1655763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E1042328-0122-4762-96DE-BE1FBED85B0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356" y="4555889"/>
            <a:ext cx="1639888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15FC7B1-5E79-4DB9-BEB3-6826E93D9E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2195512"/>
            <a:ext cx="1752600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" descr="35080">
            <a:extLst>
              <a:ext uri="{FF2B5EF4-FFF2-40B4-BE49-F238E27FC236}">
                <a16:creationId xmlns:a16="http://schemas.microsoft.com/office/drawing/2014/main" id="{0573CF4C-C0C9-4C78-98B2-F059F1C10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86965" y="3324608"/>
            <a:ext cx="1054101" cy="270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9">
            <a:extLst>
              <a:ext uri="{FF2B5EF4-FFF2-40B4-BE49-F238E27FC236}">
                <a16:creationId xmlns:a16="http://schemas.microsoft.com/office/drawing/2014/main" id="{CC6DDF89-DFB3-445B-8511-62182D322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6553508"/>
            <a:ext cx="22748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dirty="0"/>
              <a:t>Made in the United States of America</a:t>
            </a:r>
          </a:p>
        </p:txBody>
      </p:sp>
      <p:pic>
        <p:nvPicPr>
          <p:cNvPr id="17" name="Picture 16" descr="Flag_New">
            <a:extLst>
              <a:ext uri="{FF2B5EF4-FFF2-40B4-BE49-F238E27FC236}">
                <a16:creationId xmlns:a16="http://schemas.microsoft.com/office/drawing/2014/main" id="{41C6B7CE-0F01-4473-8BA3-99DC53D9E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0" y="6375708"/>
            <a:ext cx="53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8">
            <a:extLst>
              <a:ext uri="{FF2B5EF4-FFF2-40B4-BE49-F238E27FC236}">
                <a16:creationId xmlns:a16="http://schemas.microsoft.com/office/drawing/2014/main" id="{F33C2A85-5482-4CCF-AECC-C8BCD90A3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71004E2-CBC1-4C1D-B28B-B29768BEF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90650" y="338137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0957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BB54AA-A813-4775-BB7B-5434F1EAC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90650" y="338137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6B3AB66-CE68-4E99-80FE-EE63A97929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099" y="1466850"/>
            <a:ext cx="10738339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Thermal Management</a:t>
            </a:r>
            <a:r>
              <a:rPr lang="en-US" altLang="en-US" sz="2800" dirty="0"/>
              <a:t> – </a:t>
            </a:r>
            <a:r>
              <a:rPr lang="en-US" sz="2800" dirty="0">
                <a:cs typeface="Arial" panose="020B0604020202020204" pitchFamily="34" charset="0"/>
              </a:rPr>
              <a:t>AC and DC fans and blowers and related accessories, such as finger guards, filters, and fan cords</a:t>
            </a:r>
            <a:endParaRPr lang="en-US" altLang="en-US" sz="2800" dirty="0"/>
          </a:p>
          <a:p>
            <a:pPr>
              <a:lnSpc>
                <a:spcPct val="95000"/>
              </a:lnSpc>
              <a:spcBef>
                <a:spcPct val="10000"/>
              </a:spcBef>
              <a:buClr>
                <a:schemeClr val="accent2"/>
              </a:buClr>
              <a:buFont typeface="Symbol" panose="05050102010706020507" pitchFamily="18" charset="2"/>
              <a:buChar char="·"/>
            </a:pPr>
            <a:endParaRPr lang="en-US" altLang="en-US" sz="2400" u="sng" dirty="0"/>
          </a:p>
        </p:txBody>
      </p:sp>
      <p:pic>
        <p:nvPicPr>
          <p:cNvPr id="5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F40FF04E-D72D-4E86-B446-68ADA500F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6549" y="3325902"/>
            <a:ext cx="2740166" cy="2065248"/>
          </a:xfrm>
          <a:prstGeom prst="rect">
            <a:avLst/>
          </a:prstGeom>
        </p:spPr>
      </p:pic>
      <p:pic>
        <p:nvPicPr>
          <p:cNvPr id="7" name="Picture 6" descr="A close up of a device&#10;&#10;Description generated with high confidence">
            <a:extLst>
              <a:ext uri="{FF2B5EF4-FFF2-40B4-BE49-F238E27FC236}">
                <a16:creationId xmlns:a16="http://schemas.microsoft.com/office/drawing/2014/main" id="{231429B9-84F7-45C6-A490-82B559A41D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3251" y="2946579"/>
            <a:ext cx="2411027" cy="1530172"/>
          </a:xfrm>
          <a:prstGeom prst="rect">
            <a:avLst/>
          </a:prstGeom>
        </p:spPr>
      </p:pic>
      <p:pic>
        <p:nvPicPr>
          <p:cNvPr id="9" name="Picture 8" descr="A picture containing case&#10;&#10;Description generated with high confidence">
            <a:extLst>
              <a:ext uri="{FF2B5EF4-FFF2-40B4-BE49-F238E27FC236}">
                <a16:creationId xmlns:a16="http://schemas.microsoft.com/office/drawing/2014/main" id="{558060B3-3BC7-49AB-B133-C0B3DA70C2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7918" y="4990580"/>
            <a:ext cx="2338353" cy="1529283"/>
          </a:xfrm>
          <a:prstGeom prst="rect">
            <a:avLst/>
          </a:prstGeom>
        </p:spPr>
      </p:pic>
      <p:pic>
        <p:nvPicPr>
          <p:cNvPr id="11" name="Picture 10" descr="A close up of electronics&#10;&#10;Description generated with high confidence">
            <a:extLst>
              <a:ext uri="{FF2B5EF4-FFF2-40B4-BE49-F238E27FC236}">
                <a16:creationId xmlns:a16="http://schemas.microsoft.com/office/drawing/2014/main" id="{88BEBA01-FE8C-4180-B686-F5D414C846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2721" y="2427886"/>
            <a:ext cx="2264115" cy="2113944"/>
          </a:xfrm>
          <a:prstGeom prst="rect">
            <a:avLst/>
          </a:prstGeom>
        </p:spPr>
      </p:pic>
      <p:pic>
        <p:nvPicPr>
          <p:cNvPr id="13" name="Picture 12" descr="A picture containing bicycle&#10;&#10;Description generated with high confidence">
            <a:extLst>
              <a:ext uri="{FF2B5EF4-FFF2-40B4-BE49-F238E27FC236}">
                <a16:creationId xmlns:a16="http://schemas.microsoft.com/office/drawing/2014/main" id="{28670D43-4D84-4F9F-A870-24876CA4C54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8165" y="4476751"/>
            <a:ext cx="2592634" cy="2255592"/>
          </a:xfrm>
          <a:prstGeom prst="rect">
            <a:avLst/>
          </a:prstGeom>
        </p:spPr>
      </p:pic>
      <p:pic>
        <p:nvPicPr>
          <p:cNvPr id="15" name="Picture 14" descr="A close up of a camera&#10;&#10;Description generated with high confidence">
            <a:extLst>
              <a:ext uri="{FF2B5EF4-FFF2-40B4-BE49-F238E27FC236}">
                <a16:creationId xmlns:a16="http://schemas.microsoft.com/office/drawing/2014/main" id="{D03659AF-A710-493B-95C0-35E7A11B0F6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62444"/>
            <a:ext cx="2051355" cy="2079201"/>
          </a:xfrm>
          <a:prstGeom prst="rect">
            <a:avLst/>
          </a:prstGeom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id="{B4CC0112-37F9-49F1-8B65-A404BACD9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</p:spTree>
    <p:extLst>
      <p:ext uri="{BB962C8B-B14F-4D97-AF65-F5344CB8AC3E}">
        <p14:creationId xmlns:p14="http://schemas.microsoft.com/office/powerpoint/2010/main" val="33185855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6CADCF7E-3EF4-4C06-9F00-9D78337D6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882" y="1493218"/>
            <a:ext cx="914399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Contract Cleanroom Assembly and Packaging</a:t>
            </a:r>
            <a:endParaRPr lang="en-US" altLang="en-US" sz="2800" u="sng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3BE482-56A6-402C-A6CF-1647914B4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97623" y="385762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Broadest Offering</a:t>
            </a:r>
            <a:r>
              <a:rPr lang="en-US" alt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4C72B0E6-04CF-4B5E-8C32-97ABF9783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9" name="Picture 14" descr="10-50 X Microscope Inspection">
            <a:extLst>
              <a:ext uri="{FF2B5EF4-FFF2-40B4-BE49-F238E27FC236}">
                <a16:creationId xmlns:a16="http://schemas.microsoft.com/office/drawing/2014/main" id="{A43BBD49-D81F-4BDB-B1B4-D3E15C5EB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470" y="2538843"/>
            <a:ext cx="3411416" cy="3134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B204E256-9598-443F-9EE6-0E38C344C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198" y="2198349"/>
            <a:ext cx="2861854" cy="3815805"/>
          </a:xfrm>
          <a:prstGeom prst="rect">
            <a:avLst/>
          </a:prstGeom>
        </p:spPr>
      </p:pic>
      <p:pic>
        <p:nvPicPr>
          <p:cNvPr id="11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C3AB99EC-F120-4AD2-8FD0-4019522D45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069" y="2829274"/>
            <a:ext cx="3578945" cy="24491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7F3740-E30A-4D51-AE2D-E52C0305F24C}"/>
              </a:ext>
            </a:extLst>
          </p:cNvPr>
          <p:cNvSpPr txBox="1"/>
          <p:nvPr/>
        </p:nvSpPr>
        <p:spPr>
          <a:xfrm>
            <a:off x="1535526" y="6131848"/>
            <a:ext cx="8156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ISO and FDA Registered Facility: ISO 13485:2016 | FDA Registered 2032092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9001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ndoor, table, wall, small&#10;&#10;Description generated with very high confidence">
            <a:extLst>
              <a:ext uri="{FF2B5EF4-FFF2-40B4-BE49-F238E27FC236}">
                <a16:creationId xmlns:a16="http://schemas.microsoft.com/office/drawing/2014/main" id="{BA8BDFFB-2F9B-4006-A1B7-6B29572E7A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4676" y="2698751"/>
            <a:ext cx="6238874" cy="4159249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75F1795A-3883-4380-ABE1-A458F9BF5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878" y="313592"/>
            <a:ext cx="1241473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In-House Training and </a:t>
            </a:r>
          </a:p>
          <a:p>
            <a:r>
              <a:rPr lang="en-US" altLang="en-US" sz="36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Customer Support</a:t>
            </a:r>
            <a:r>
              <a:rPr lang="en-US" altLang="en-US" sz="36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9D24D0C-1EEF-41B5-A7B6-B60ADD78B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943" y="1890346"/>
            <a:ext cx="788963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dirty="0"/>
              <a:t>Factory Trained Technicians who can perform ESD training and support</a:t>
            </a:r>
          </a:p>
          <a:p>
            <a:pPr marL="457200" indent="-457200"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en-US" sz="2800" u="sng" dirty="0"/>
          </a:p>
          <a:p>
            <a:pPr marL="457200" indent="-457200"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dirty="0"/>
              <a:t>Inside Sales team provides added support</a:t>
            </a:r>
          </a:p>
          <a:p>
            <a:pPr marL="457200" indent="-457200"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en-US" sz="2800" u="sng" dirty="0"/>
          </a:p>
          <a:p>
            <a:pPr marL="457200" indent="-457200"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dirty="0"/>
              <a:t>NARTE Certified sales force</a:t>
            </a:r>
          </a:p>
          <a:p>
            <a:pPr marL="457200" indent="-457200"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en-US" sz="2800" u="sng" dirty="0"/>
          </a:p>
          <a:p>
            <a:pPr marL="457200" indent="-457200"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dirty="0"/>
              <a:t>Product Management and marketing team provides additional expertise</a:t>
            </a:r>
          </a:p>
          <a:p>
            <a:pPr>
              <a:lnSpc>
                <a:spcPct val="95000"/>
              </a:lnSpc>
              <a:spcBef>
                <a:spcPct val="10000"/>
              </a:spcBef>
              <a:buClr>
                <a:schemeClr val="accent2"/>
              </a:buClr>
              <a:buFont typeface="Symbol" panose="05050102010706020507" pitchFamily="18" charset="2"/>
              <a:buChar char="·"/>
            </a:pPr>
            <a:endParaRPr lang="en-US" altLang="en-US" sz="2400" b="1" u="sng" dirty="0"/>
          </a:p>
          <a:p>
            <a:pPr>
              <a:lnSpc>
                <a:spcPct val="95000"/>
              </a:lnSpc>
              <a:spcBef>
                <a:spcPct val="10000"/>
              </a:spcBef>
              <a:buClr>
                <a:schemeClr val="accent2"/>
              </a:buClr>
              <a:buFont typeface="Symbol" panose="05050102010706020507" pitchFamily="18" charset="2"/>
              <a:buChar char="·"/>
            </a:pPr>
            <a:endParaRPr lang="en-US" altLang="en-US" sz="2400" u="sng" dirty="0"/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10EF6503-42CF-4A2F-B4CA-D0CFA88A4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</p:spTree>
    <p:extLst>
      <p:ext uri="{BB962C8B-B14F-4D97-AF65-F5344CB8AC3E}">
        <p14:creationId xmlns:p14="http://schemas.microsoft.com/office/powerpoint/2010/main" val="22207894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itting, bottle&#10;&#10;Description generated with high confidence">
            <a:extLst>
              <a:ext uri="{FF2B5EF4-FFF2-40B4-BE49-F238E27FC236}">
                <a16:creationId xmlns:a16="http://schemas.microsoft.com/office/drawing/2014/main" id="{D86B8E73-2F96-4001-BCAB-DA76FE5ED3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0075" y="1577914"/>
            <a:ext cx="3971925" cy="3971925"/>
          </a:xfrm>
          <a:prstGeom prst="rect">
            <a:avLst/>
          </a:prstGeom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CD60A7B5-B3F5-43EB-95EE-EB498CF86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974" y="-74673"/>
            <a:ext cx="809942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l">
              <a:defRPr/>
            </a:pPr>
            <a:r>
              <a:rPr lang="en-US" altLang="en-US" sz="36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Largest Manufacturer of ESD Products in the World</a:t>
            </a:r>
            <a:endParaRPr lang="en-US" altLang="en-US" sz="36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EA71605-8773-4897-B909-1121437B7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087" y="1577914"/>
            <a:ext cx="8211263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Symbol" panose="05050102010706020507" pitchFamily="18" charset="2"/>
              <a:buChar char="·"/>
            </a:pPr>
            <a:r>
              <a:rPr lang="en-US" altLang="en-US" sz="2200" dirty="0"/>
              <a:t>$73,400,000 in Revenues</a:t>
            </a:r>
          </a:p>
          <a:p>
            <a:pPr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Symbol" panose="05050102010706020507" pitchFamily="18" charset="2"/>
              <a:buChar char="·"/>
            </a:pPr>
            <a:r>
              <a:rPr lang="en-US" altLang="en-US" sz="2200" dirty="0"/>
              <a:t>USA Manufacturer with factories in Chino, CA; </a:t>
            </a:r>
          </a:p>
          <a:p>
            <a:pPr>
              <a:lnSpc>
                <a:spcPct val="95000"/>
              </a:lnSpc>
              <a:spcBef>
                <a:spcPct val="10000"/>
              </a:spcBef>
              <a:buClr>
                <a:schemeClr val="accent2"/>
              </a:buClr>
              <a:buFont typeface="Symbol" panose="05050102010706020507" pitchFamily="18" charset="2"/>
              <a:buNone/>
            </a:pPr>
            <a:r>
              <a:rPr lang="en-US" altLang="en-US" sz="2200" dirty="0"/>
              <a:t>     Yorba Linda, CA; Santa Barbara, CA; Fairfield, CA; Canton, MA; Sanford, NC; Rochester, NH; Miami, FL; </a:t>
            </a:r>
            <a:r>
              <a:rPr lang="en-US" sz="2200" dirty="0"/>
              <a:t>Minnetonka</a:t>
            </a:r>
            <a:r>
              <a:rPr lang="en-US" altLang="en-US" sz="2200" dirty="0"/>
              <a:t>, MN; </a:t>
            </a:r>
            <a:r>
              <a:rPr lang="en-US" altLang="en-US" sz="2200" dirty="0" err="1"/>
              <a:t>Letchworth</a:t>
            </a:r>
            <a:r>
              <a:rPr lang="en-US" altLang="en-US" sz="2200" dirty="0"/>
              <a:t>, UK; </a:t>
            </a:r>
            <a:r>
              <a:rPr lang="en-US" altLang="en-US" sz="2200" dirty="0" err="1"/>
              <a:t>Yachimata</a:t>
            </a:r>
            <a:r>
              <a:rPr lang="en-US" altLang="en-US" sz="2200" dirty="0"/>
              <a:t>, Japan</a:t>
            </a:r>
          </a:p>
          <a:p>
            <a:pPr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Symbol" panose="05050102010706020507" pitchFamily="18" charset="2"/>
              <a:buChar char="·"/>
            </a:pPr>
            <a:r>
              <a:rPr lang="en-US" altLang="en-US" sz="2200" dirty="0"/>
              <a:t>World’s largest inventory of  ESD Products: Chino, CA; Santa Barbara, CA; Canton, MA; Sanford, NC; Rochester, NH; </a:t>
            </a:r>
            <a:r>
              <a:rPr lang="en-US" altLang="en-US" sz="2200" dirty="0" err="1"/>
              <a:t>Crowborough</a:t>
            </a:r>
            <a:r>
              <a:rPr lang="en-US" altLang="en-US" sz="2200" dirty="0"/>
              <a:t>, UK; </a:t>
            </a:r>
            <a:r>
              <a:rPr lang="en-US" altLang="en-US" sz="2200" dirty="0" err="1"/>
              <a:t>Letchworth</a:t>
            </a:r>
            <a:r>
              <a:rPr lang="en-US" altLang="en-US" sz="2200" dirty="0"/>
              <a:t>, UK; </a:t>
            </a:r>
            <a:r>
              <a:rPr lang="en-US" altLang="en-US" sz="2200" dirty="0" err="1"/>
              <a:t>Yachimata</a:t>
            </a:r>
            <a:r>
              <a:rPr lang="en-US" altLang="en-US" sz="2200" dirty="0"/>
              <a:t> City, Chiba, Japan</a:t>
            </a:r>
          </a:p>
          <a:p>
            <a:pPr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Symbol" panose="05050102010706020507" pitchFamily="18" charset="2"/>
              <a:buChar char="·"/>
            </a:pPr>
            <a:r>
              <a:rPr lang="en-US" altLang="en-US" sz="2200" dirty="0"/>
              <a:t>Partnered with world class suppliers, including: Berry Plastics Corporation, Polyplex USA LLC, American Biltrite Ltd, </a:t>
            </a:r>
            <a:r>
              <a:rPr lang="en-US" altLang="en-US" sz="2200" dirty="0" err="1"/>
              <a:t>Chemprene</a:t>
            </a:r>
            <a:r>
              <a:rPr lang="en-US" altLang="en-US" sz="2200" dirty="0"/>
              <a:t> Inc, </a:t>
            </a:r>
            <a:r>
              <a:rPr lang="en-US" altLang="en-US" sz="2200" dirty="0" err="1"/>
              <a:t>Pandel</a:t>
            </a:r>
            <a:r>
              <a:rPr lang="en-US" altLang="en-US" sz="2200" dirty="0"/>
              <a:t> Inc, </a:t>
            </a:r>
            <a:r>
              <a:rPr lang="en-US" altLang="en-US" sz="2200" dirty="0" err="1"/>
              <a:t>Simco</a:t>
            </a:r>
            <a:r>
              <a:rPr lang="en-US" altLang="en-US" sz="2200" dirty="0"/>
              <a:t> Ion Technology Group, </a:t>
            </a:r>
            <a:r>
              <a:rPr lang="en-US" altLang="en-US" sz="2200" dirty="0" err="1"/>
              <a:t>Metcal</a:t>
            </a:r>
            <a:r>
              <a:rPr lang="en-US" altLang="en-US" sz="2200" dirty="0"/>
              <a:t>, etc. </a:t>
            </a:r>
          </a:p>
          <a:p>
            <a:pPr>
              <a:lnSpc>
                <a:spcPct val="95000"/>
              </a:lnSpc>
              <a:spcBef>
                <a:spcPct val="10000"/>
              </a:spcBef>
              <a:buClr>
                <a:srgbClr val="0070C0"/>
              </a:buClr>
              <a:buFont typeface="Symbol" panose="05050102010706020507" pitchFamily="18" charset="2"/>
              <a:buChar char="·"/>
            </a:pPr>
            <a:r>
              <a:rPr lang="en-US" altLang="en-US" sz="2200" dirty="0"/>
              <a:t>Financial and Human Resource Support for Growth</a:t>
            </a: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16C5DE9A-4A28-4D0F-85E7-339156AEF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</p:spTree>
    <p:extLst>
      <p:ext uri="{BB962C8B-B14F-4D97-AF65-F5344CB8AC3E}">
        <p14:creationId xmlns:p14="http://schemas.microsoft.com/office/powerpoint/2010/main" val="39947097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86">
            <a:extLst>
              <a:ext uri="{FF2B5EF4-FFF2-40B4-BE49-F238E27FC236}">
                <a16:creationId xmlns:a16="http://schemas.microsoft.com/office/drawing/2014/main" id="{D9405029-1015-463C-A143-3EA3F69D6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2913" y="283234"/>
            <a:ext cx="9144000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  <a:spcBef>
                <a:spcPct val="50000"/>
              </a:spcBef>
              <a:defRPr/>
            </a:pPr>
            <a:r>
              <a:rPr lang="en-US" altLang="en-US" sz="40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DII Market Driven Strategies</a:t>
            </a:r>
            <a:endParaRPr lang="en-US" altLang="en-US" sz="28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5" name="Rectangle 187">
            <a:extLst>
              <a:ext uri="{FF2B5EF4-FFF2-40B4-BE49-F238E27FC236}">
                <a16:creationId xmlns:a16="http://schemas.microsoft.com/office/drawing/2014/main" id="{85C2B749-FB6F-4627-8408-74ECCEE8C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696" y="1597650"/>
            <a:ext cx="11499011" cy="6278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FF0000"/>
              </a:buClr>
              <a:buSzPct val="95000"/>
              <a:buFont typeface="Symbol" panose="05050102010706020507" pitchFamily="18" charset="2"/>
              <a:buNone/>
            </a:pPr>
            <a:r>
              <a:rPr lang="en-US" altLang="en-US" sz="3600" b="1" dirty="0">
                <a:solidFill>
                  <a:srgbClr val="0070C0"/>
                </a:solidFill>
              </a:rPr>
              <a:t>Multiple channels to address fragmented </a:t>
            </a:r>
          </a:p>
          <a:p>
            <a:pPr>
              <a:buClr>
                <a:srgbClr val="FF0000"/>
              </a:buClr>
              <a:buSzPct val="95000"/>
              <a:buFont typeface="Symbol" panose="05050102010706020507" pitchFamily="18" charset="2"/>
              <a:buNone/>
            </a:pPr>
            <a:r>
              <a:rPr lang="en-US" altLang="en-US" sz="3600" b="1" dirty="0">
                <a:solidFill>
                  <a:srgbClr val="0070C0"/>
                </a:solidFill>
              </a:rPr>
              <a:t>market place:</a:t>
            </a:r>
          </a:p>
          <a:p>
            <a:pPr>
              <a:buClr>
                <a:srgbClr val="FF0000"/>
              </a:buClr>
              <a:buSzPct val="95000"/>
              <a:buFont typeface="Symbol" panose="05050102010706020507" pitchFamily="18" charset="2"/>
              <a:buNone/>
            </a:pPr>
            <a:endParaRPr lang="en-US" altLang="en-US" sz="1200" b="1" dirty="0"/>
          </a:p>
          <a:p>
            <a:pPr>
              <a:buClr>
                <a:srgbClr val="0070C0"/>
              </a:buClr>
              <a:buSzPct val="95000"/>
              <a:buFontTx/>
              <a:buChar char="•"/>
            </a:pPr>
            <a:r>
              <a:rPr lang="en-US" altLang="en-US" sz="2800" dirty="0"/>
              <a:t> 	</a:t>
            </a:r>
            <a:r>
              <a:rPr lang="en-US" altLang="en-US" sz="2800" b="1" dirty="0"/>
              <a:t>Full Service ESD Solutions provider</a:t>
            </a:r>
            <a:r>
              <a:rPr lang="en-US" altLang="en-US" sz="2800" dirty="0"/>
              <a:t> - 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Primarily sell through 	distribution. Sales support includes manufacturers representatives 	and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iNARTE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Certified factory personnel</a:t>
            </a:r>
            <a:endParaRPr lang="en-US" altLang="en-US" sz="4000" dirty="0"/>
          </a:p>
          <a:p>
            <a:pPr>
              <a:buClr>
                <a:srgbClr val="0070C0"/>
              </a:buClr>
              <a:buSzPct val="95000"/>
              <a:buFontTx/>
              <a:buChar char="•"/>
            </a:pPr>
            <a:r>
              <a:rPr lang="en-US" altLang="en-US" sz="2800" dirty="0"/>
              <a:t> 	</a:t>
            </a:r>
            <a:r>
              <a:rPr lang="en-US" altLang="en-US" sz="2800" b="1" dirty="0"/>
              <a:t>e-Comm driven - Broadens our reach to increase demand</a:t>
            </a:r>
            <a:endParaRPr lang="en-US" altLang="en-US" sz="2800" dirty="0"/>
          </a:p>
          <a:p>
            <a:pPr>
              <a:buClr>
                <a:srgbClr val="0070C0"/>
              </a:buClr>
              <a:buSzPct val="95000"/>
              <a:buFontTx/>
              <a:buChar char="•"/>
            </a:pPr>
            <a:r>
              <a:rPr lang="en-US" altLang="en-US" sz="2800" b="1" dirty="0"/>
              <a:t> 	European and Asian focus, support globalization of </a:t>
            </a:r>
          </a:p>
          <a:p>
            <a:pPr>
              <a:buClr>
                <a:srgbClr val="000099"/>
              </a:buClr>
              <a:buSzPct val="95000"/>
            </a:pPr>
            <a:r>
              <a:rPr lang="en-US" altLang="en-US" sz="2800" b="1" dirty="0"/>
              <a:t> 	customer base</a:t>
            </a:r>
          </a:p>
          <a:p>
            <a:pPr marL="285750" indent="-285750">
              <a:buClr>
                <a:srgbClr val="0070C0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Multiple brands allow for diversification outside our core market segment of electronics manufacturers.</a:t>
            </a:r>
            <a:endParaRPr lang="en-US" altLang="en-US" sz="2800" b="1" dirty="0"/>
          </a:p>
          <a:p>
            <a:pPr>
              <a:buClr>
                <a:srgbClr val="000099"/>
              </a:buClr>
              <a:buSzPct val="95000"/>
              <a:buFontTx/>
              <a:buChar char="•"/>
            </a:pPr>
            <a:endParaRPr lang="en-US" altLang="en-US" sz="2800" b="1" dirty="0"/>
          </a:p>
          <a:p>
            <a:pPr>
              <a:buClr>
                <a:srgbClr val="000099"/>
              </a:buClr>
              <a:buSzPct val="95000"/>
              <a:buFontTx/>
              <a:buChar char="•"/>
            </a:pPr>
            <a:endParaRPr lang="en-US" altLang="en-US" b="1" dirty="0"/>
          </a:p>
          <a:p>
            <a:pPr>
              <a:buClr>
                <a:srgbClr val="000099"/>
              </a:buClr>
              <a:buSzPct val="95000"/>
              <a:buFontTx/>
              <a:buChar char="•"/>
            </a:pPr>
            <a:endParaRPr lang="en-US" altLang="en-US" sz="2400" b="1" dirty="0"/>
          </a:p>
          <a:p>
            <a:pPr>
              <a:buClr>
                <a:srgbClr val="000099"/>
              </a:buClr>
              <a:buSzPct val="95000"/>
              <a:buFontTx/>
              <a:buChar char="•"/>
            </a:pPr>
            <a:endParaRPr lang="en-US" altLang="en-US" sz="2400" dirty="0"/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CBB2F09F-394B-4433-9FAC-58BB284099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</p:spTree>
    <p:extLst>
      <p:ext uri="{BB962C8B-B14F-4D97-AF65-F5344CB8AC3E}">
        <p14:creationId xmlns:p14="http://schemas.microsoft.com/office/powerpoint/2010/main" val="10032547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C61EDC-2B12-4D42-95D9-ED524DB591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1218" y="1819275"/>
            <a:ext cx="5184608" cy="3891013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3F2A801A-747F-4280-8813-F0468E811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00" y="331121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Information Systems</a:t>
            </a:r>
            <a:endParaRPr lang="en-US" altLang="en-US" sz="4400" b="1" dirty="0">
              <a:solidFill>
                <a:srgbClr val="0070C0"/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E188222-9BF5-4786-960E-ED962668B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" y="1714500"/>
            <a:ext cx="753618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0070C0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en-US" sz="2800" dirty="0"/>
              <a:t>15 e-Commerce sites: SCS, </a:t>
            </a:r>
            <a:r>
              <a:rPr lang="en-US" altLang="en-US" sz="2800" dirty="0" err="1"/>
              <a:t>Desco</a:t>
            </a:r>
            <a:r>
              <a:rPr lang="en-US" altLang="en-US" sz="2800" dirty="0"/>
              <a:t>, ESD Systems, MENDA, </a:t>
            </a:r>
            <a:r>
              <a:rPr lang="en-US" altLang="en-US" sz="2800" dirty="0" err="1"/>
              <a:t>Desco</a:t>
            </a:r>
            <a:r>
              <a:rPr lang="en-US" altLang="en-US" sz="2800" dirty="0"/>
              <a:t> Europe, </a:t>
            </a:r>
            <a:r>
              <a:rPr lang="en-US" altLang="en-US" sz="2800" dirty="0" err="1"/>
              <a:t>Menda</a:t>
            </a:r>
            <a:r>
              <a:rPr lang="en-US" altLang="en-US" sz="2800" dirty="0"/>
              <a:t> Beauty, </a:t>
            </a:r>
            <a:r>
              <a:rPr lang="en-US" altLang="en-US" sz="2800" dirty="0" err="1"/>
              <a:t>Desco</a:t>
            </a:r>
            <a:r>
              <a:rPr lang="en-US" altLang="en-US" sz="2800" dirty="0"/>
              <a:t> Asia, </a:t>
            </a:r>
            <a:r>
              <a:rPr lang="en-US" altLang="en-US" sz="2800" dirty="0" err="1"/>
              <a:t>Desco</a:t>
            </a:r>
            <a:r>
              <a:rPr lang="en-US" altLang="en-US" sz="2800" dirty="0"/>
              <a:t> Japan, EMIT, </a:t>
            </a:r>
            <a:r>
              <a:rPr lang="en-US" altLang="en-US" sz="2800" dirty="0" err="1"/>
              <a:t>Statguard</a:t>
            </a:r>
            <a:r>
              <a:rPr lang="en-US" altLang="en-US" sz="2800" dirty="0"/>
              <a:t> Flooring, </a:t>
            </a:r>
            <a:r>
              <a:rPr lang="en-US" altLang="en-US" sz="2800" dirty="0" err="1"/>
              <a:t>Protektive</a:t>
            </a:r>
            <a:r>
              <a:rPr lang="en-US" altLang="en-US" sz="2800" dirty="0"/>
              <a:t> Pak, APR, </a:t>
            </a:r>
            <a:r>
              <a:rPr lang="en-US" altLang="en-US" sz="2800" dirty="0" err="1"/>
              <a:t>Tronex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EasyBraid</a:t>
            </a:r>
            <a:r>
              <a:rPr lang="en-US" altLang="en-US" sz="2800" dirty="0"/>
              <a:t> and US Toyo Fan</a:t>
            </a:r>
          </a:p>
          <a:p>
            <a:pPr marL="457200" indent="-457200">
              <a:spcBef>
                <a:spcPct val="20000"/>
              </a:spcBef>
              <a:buClr>
                <a:srgbClr val="0070C0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en-US" sz="2800" dirty="0"/>
              <a:t>Contact Management and ERP System</a:t>
            </a:r>
          </a:p>
          <a:p>
            <a:pPr marL="457200" indent="-457200">
              <a:spcBef>
                <a:spcPct val="20000"/>
              </a:spcBef>
              <a:buClr>
                <a:srgbClr val="0070C0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en-US" sz="2800" dirty="0"/>
              <a:t>Web Sites with on-line catalogs in place for all brands</a:t>
            </a:r>
          </a:p>
          <a:p>
            <a:pPr marL="457200" indent="-457200">
              <a:spcBef>
                <a:spcPct val="20000"/>
              </a:spcBef>
              <a:buClr>
                <a:srgbClr val="0070C0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en-US" sz="2800" dirty="0"/>
              <a:t>Other brands to expand use of e-Comm and web-sites as marketing tools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B117A400-220B-43C1-8100-9D26A566F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</p:spTree>
    <p:extLst>
      <p:ext uri="{BB962C8B-B14F-4D97-AF65-F5344CB8AC3E}">
        <p14:creationId xmlns:p14="http://schemas.microsoft.com/office/powerpoint/2010/main" val="3288840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49C60DED-2CC8-4958-8F08-C3ED36E71A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5425006"/>
              </p:ext>
            </p:extLst>
          </p:nvPr>
        </p:nvGraphicFramePr>
        <p:xfrm>
          <a:off x="1972490" y="1708641"/>
          <a:ext cx="7905205" cy="5273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 Box 181">
            <a:extLst>
              <a:ext uri="{FF2B5EF4-FFF2-40B4-BE49-F238E27FC236}">
                <a16:creationId xmlns:a16="http://schemas.microsoft.com/office/drawing/2014/main" id="{FB27BBA2-1332-4936-B94C-EB9EE65ED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293" y="246559"/>
            <a:ext cx="6884989" cy="76944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Net Sales - </a:t>
            </a:r>
            <a:r>
              <a:rPr lang="en-US" altLang="en-US" sz="4000" b="1" dirty="0"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Brand % Pie</a:t>
            </a:r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  <a:reflection blurRad="6350" stA="60000" endA="900" endPos="58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189">
            <a:extLst>
              <a:ext uri="{FF2B5EF4-FFF2-40B4-BE49-F238E27FC236}">
                <a16:creationId xmlns:a16="http://schemas.microsoft.com/office/drawing/2014/main" id="{A0EE30A5-D4A6-4E52-807D-5FD350F6D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6700" y="24098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1CAF747B-324D-4F0A-BABB-BFDAAE559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9068" y="3667691"/>
            <a:ext cx="6928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/>
              <a:t>SCS</a:t>
            </a:r>
          </a:p>
          <a:p>
            <a:pPr algn="ctr"/>
            <a:r>
              <a:rPr lang="en-US" altLang="en-US" sz="1400" dirty="0"/>
              <a:t>41.5%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FC8D3095-C7EE-44C0-9551-FE996040F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7998" y="5327694"/>
            <a:ext cx="8239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/>
              <a:t>DESCO</a:t>
            </a:r>
          </a:p>
          <a:p>
            <a:pPr algn="ctr"/>
            <a:r>
              <a:rPr lang="en-US" altLang="en-US" sz="1400" dirty="0"/>
              <a:t>29%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C866699F-F227-4C15-A594-FC1BE3A71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3518" y="3403864"/>
            <a:ext cx="13885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 err="1"/>
              <a:t>Desco</a:t>
            </a:r>
            <a:r>
              <a:rPr lang="en-US" altLang="en-US" sz="1400" b="1" dirty="0"/>
              <a:t> Europe</a:t>
            </a:r>
          </a:p>
          <a:p>
            <a:pPr algn="ctr"/>
            <a:r>
              <a:rPr lang="en-US" altLang="en-US" sz="1400" dirty="0"/>
              <a:t>7.4%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A1D872C2-07A2-40F1-9F54-D725015A1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3054" y="4120373"/>
            <a:ext cx="8435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/>
              <a:t>MENDA</a:t>
            </a:r>
          </a:p>
          <a:p>
            <a:pPr algn="ctr"/>
            <a:r>
              <a:rPr lang="en-US" altLang="en-US" sz="1400" dirty="0"/>
              <a:t>8.4%</a:t>
            </a: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75E6BC67-E1FF-4B4B-AE31-AED51D724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0714" y="2198141"/>
            <a:ext cx="14192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 err="1"/>
              <a:t>Protektive</a:t>
            </a:r>
            <a:r>
              <a:rPr lang="en-US" altLang="en-US" sz="1400" b="1" dirty="0"/>
              <a:t> Pak</a:t>
            </a:r>
          </a:p>
          <a:p>
            <a:pPr algn="ctr"/>
            <a:r>
              <a:rPr lang="en-US" altLang="en-US" sz="1400" dirty="0"/>
              <a:t>4.9%</a:t>
            </a:r>
          </a:p>
        </p:txBody>
      </p:sp>
      <p:cxnSp>
        <p:nvCxnSpPr>
          <p:cNvPr id="11" name="Straight Arrow Connector 4">
            <a:extLst>
              <a:ext uri="{FF2B5EF4-FFF2-40B4-BE49-F238E27FC236}">
                <a16:creationId xmlns:a16="http://schemas.microsoft.com/office/drawing/2014/main" id="{DEA52515-BD06-4493-9AE1-6D75E53A9D52}"/>
              </a:ext>
            </a:extLst>
          </p:cNvPr>
          <p:cNvCxnSpPr>
            <a:cxnSpLocks noChangeShapeType="1"/>
            <a:stCxn id="10" idx="3"/>
          </p:cNvCxnSpPr>
          <p:nvPr/>
        </p:nvCxnSpPr>
        <p:spPr bwMode="auto">
          <a:xfrm>
            <a:off x="4079939" y="2460078"/>
            <a:ext cx="396875" cy="3460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7">
            <a:extLst>
              <a:ext uri="{FF2B5EF4-FFF2-40B4-BE49-F238E27FC236}">
                <a16:creationId xmlns:a16="http://schemas.microsoft.com/office/drawing/2014/main" id="{B6CC1D28-6A88-4B31-8592-F524EF20C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6956" y="1643397"/>
            <a:ext cx="12455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/>
              <a:t>DESCO Asia</a:t>
            </a:r>
          </a:p>
          <a:p>
            <a:pPr algn="ctr"/>
            <a:r>
              <a:rPr lang="en-US" altLang="en-US" sz="1400" dirty="0"/>
              <a:t>5%</a:t>
            </a:r>
          </a:p>
        </p:txBody>
      </p:sp>
      <p:cxnSp>
        <p:nvCxnSpPr>
          <p:cNvPr id="13" name="Straight Arrow Connector 19">
            <a:extLst>
              <a:ext uri="{FF2B5EF4-FFF2-40B4-BE49-F238E27FC236}">
                <a16:creationId xmlns:a16="http://schemas.microsoft.com/office/drawing/2014/main" id="{0010260B-6F8A-413F-9FB9-0FB814DDC40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65515" y="1984356"/>
            <a:ext cx="273050" cy="35401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23">
            <a:extLst>
              <a:ext uri="{FF2B5EF4-FFF2-40B4-BE49-F238E27FC236}">
                <a16:creationId xmlns:a16="http://schemas.microsoft.com/office/drawing/2014/main" id="{D87EE05E-B33E-4A8D-9E0D-E834EF688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7259" y="1189431"/>
            <a:ext cx="22812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/>
              <a:t>STATGUARD FLOORING</a:t>
            </a:r>
          </a:p>
          <a:p>
            <a:pPr algn="ctr"/>
            <a:r>
              <a:rPr lang="en-US" altLang="en-US" sz="1400" dirty="0"/>
              <a:t>1.7%</a:t>
            </a:r>
          </a:p>
        </p:txBody>
      </p:sp>
      <p:sp>
        <p:nvSpPr>
          <p:cNvPr id="15" name="TextBox 24">
            <a:extLst>
              <a:ext uri="{FF2B5EF4-FFF2-40B4-BE49-F238E27FC236}">
                <a16:creationId xmlns:a16="http://schemas.microsoft.com/office/drawing/2014/main" id="{62B7A239-C03C-4CB2-A4CB-9454F0397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0284" y="1396991"/>
            <a:ext cx="15735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/>
              <a:t>SPECIALTEAM</a:t>
            </a:r>
          </a:p>
          <a:p>
            <a:pPr algn="ctr"/>
            <a:r>
              <a:rPr lang="en-US" altLang="en-US" sz="1400" dirty="0"/>
              <a:t>1.6%</a:t>
            </a:r>
          </a:p>
        </p:txBody>
      </p:sp>
      <p:cxnSp>
        <p:nvCxnSpPr>
          <p:cNvPr id="16" name="Straight Arrow Connector 26">
            <a:extLst>
              <a:ext uri="{FF2B5EF4-FFF2-40B4-BE49-F238E27FC236}">
                <a16:creationId xmlns:a16="http://schemas.microsoft.com/office/drawing/2014/main" id="{F628FDA9-608D-43F5-B67A-B07A72571480}"/>
              </a:ext>
            </a:extLst>
          </p:cNvPr>
          <p:cNvCxnSpPr>
            <a:cxnSpLocks noChangeShapeType="1"/>
            <a:stCxn id="14" idx="2"/>
          </p:cNvCxnSpPr>
          <p:nvPr/>
        </p:nvCxnSpPr>
        <p:spPr bwMode="auto">
          <a:xfrm>
            <a:off x="5327878" y="1711718"/>
            <a:ext cx="12727" cy="50919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Arrow Connector 32">
            <a:extLst>
              <a:ext uri="{FF2B5EF4-FFF2-40B4-BE49-F238E27FC236}">
                <a16:creationId xmlns:a16="http://schemas.microsoft.com/office/drawing/2014/main" id="{F9C01FF2-6422-490F-8B7C-C718835FF10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660483" y="1691223"/>
            <a:ext cx="52207" cy="402066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 Box 8">
            <a:extLst>
              <a:ext uri="{FF2B5EF4-FFF2-40B4-BE49-F238E27FC236}">
                <a16:creationId xmlns:a16="http://schemas.microsoft.com/office/drawing/2014/main" id="{823B7A66-BE5D-454D-A1A8-FCD64869C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161D7F-4BBB-4739-BD59-1D37DDB77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3445" y="1563933"/>
            <a:ext cx="5934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/>
              <a:t>APR</a:t>
            </a:r>
          </a:p>
          <a:p>
            <a:pPr algn="ctr"/>
            <a:r>
              <a:rPr lang="en-US" altLang="en-US" sz="1400" dirty="0"/>
              <a:t>1.1%</a:t>
            </a:r>
          </a:p>
        </p:txBody>
      </p:sp>
      <p:cxnSp>
        <p:nvCxnSpPr>
          <p:cNvPr id="26" name="Straight Arrow Connector 32">
            <a:extLst>
              <a:ext uri="{FF2B5EF4-FFF2-40B4-BE49-F238E27FC236}">
                <a16:creationId xmlns:a16="http://schemas.microsoft.com/office/drawing/2014/main" id="{A49EA923-C419-4E13-A2F3-C53243AAA375}"/>
              </a:ext>
            </a:extLst>
          </p:cNvPr>
          <p:cNvCxnSpPr>
            <a:cxnSpLocks noChangeShapeType="1"/>
            <a:stCxn id="25" idx="1"/>
          </p:cNvCxnSpPr>
          <p:nvPr/>
        </p:nvCxnSpPr>
        <p:spPr bwMode="auto">
          <a:xfrm flipH="1">
            <a:off x="5809622" y="1825543"/>
            <a:ext cx="1293823" cy="118339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390284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51D8D83C-1906-4973-B121-ABD46660F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89817" y="385396"/>
            <a:ext cx="7391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Marketing Focus</a:t>
            </a:r>
            <a:endParaRPr lang="en-US" altLang="en-US" sz="32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A83AB16-C739-4F2A-A3C1-6C33E3FA9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138" y="1693985"/>
            <a:ext cx="7181362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Driving traffic to our brand websites is our primary marketing focus</a:t>
            </a:r>
            <a:endParaRPr lang="en-US" sz="32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Create programs to increase direct end user communications</a:t>
            </a:r>
            <a:endParaRPr lang="en-US" sz="32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Distributor Portal for content and images</a:t>
            </a:r>
            <a:endParaRPr lang="en-US" sz="32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Promotion of brands, products and value added services </a:t>
            </a:r>
            <a:endParaRPr lang="en-US" sz="32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51D72118-79D0-4D42-821D-2858873C7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16" name="Picture 15" descr="A close up of a logo&#10;&#10;Description generated with high confidence">
            <a:extLst>
              <a:ext uri="{FF2B5EF4-FFF2-40B4-BE49-F238E27FC236}">
                <a16:creationId xmlns:a16="http://schemas.microsoft.com/office/drawing/2014/main" id="{10DAE201-9307-4094-8A48-743988919C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1102" y="1905000"/>
            <a:ext cx="3851485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817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63E3A1B3-2F9F-4EFC-A932-462810BD9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583" y="2179957"/>
            <a:ext cx="83820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dirty="0"/>
              <a:t>Establishes brand equity, adds value beyond the generic service or product benefit.</a:t>
            </a:r>
          </a:p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dirty="0"/>
              <a:t>Makes an intangible product or service more tangible, allows differentiation.</a:t>
            </a:r>
          </a:p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dirty="0"/>
              <a:t>Increases long-term sustainability. Any product can be copied, but a brand cannot.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2520591-9553-45DE-AE87-F33EDE9F8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62974" y="293298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1581" dir="337859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buFont typeface="Symbol" panose="05050102010706020507" pitchFamily="18" charset="2"/>
              <a:buNone/>
            </a:pPr>
            <a:r>
              <a:rPr lang="en-US" altLang="en-US" sz="40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Value of the Brand</a:t>
            </a:r>
            <a:endParaRPr lang="en-US" altLang="en-US" sz="2800" dirty="0">
              <a:solidFill>
                <a:srgbClr val="0070C0"/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D0A543A0-7EB3-42F0-9F42-7F8A90A2B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0E9C15-1956-4592-9ADA-1BDD297704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6797" y="1898970"/>
            <a:ext cx="2537901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278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10AD4FF0-2BC8-4A25-B1AA-D3EA1D923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077" y="2287437"/>
            <a:ext cx="8252604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dirty="0"/>
              <a:t>Better corporate vision and mission. Provides clear principles to guide management decision.</a:t>
            </a:r>
          </a:p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dirty="0"/>
              <a:t>Consistency - both internally and to customers.</a:t>
            </a:r>
          </a:p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dirty="0"/>
              <a:t>Provides platform for future service or product developments.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E0F558B-4F7D-4F9F-A24F-0F9D20A15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15793" y="236729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1581" dir="337859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buFont typeface="Symbol" panose="05050102010706020507" pitchFamily="18" charset="2"/>
              <a:buNone/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Value of the Brand</a:t>
            </a:r>
            <a:endParaRPr lang="en-US" altLang="en-US" sz="4400" dirty="0">
              <a:solidFill>
                <a:srgbClr val="0070C0"/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1A76E636-BB18-4E03-8B64-4CF862640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C3C139-11B8-4172-9633-ACD6477D79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6797" y="1898970"/>
            <a:ext cx="2537901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239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3BB93853-4838-4C4D-BF2F-161963431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31653" y="378124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Product Trademarks</a:t>
            </a:r>
            <a:endParaRPr lang="en-US" altLang="en-US" sz="32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0AF0350-4E22-4BDD-8EF6-27839E31D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9145" y="2054392"/>
            <a:ext cx="617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1581" dir="337859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3200" dirty="0" err="1"/>
              <a:t>Micastat</a:t>
            </a:r>
            <a:r>
              <a:rPr lang="en-US" altLang="en-US" sz="3200" baseline="30000" dirty="0"/>
              <a:t>®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87A845-BA2E-4D49-A6DC-E521560D3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904" y="4249646"/>
            <a:ext cx="617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1581" dir="337859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3200" dirty="0"/>
              <a:t>Iron Man</a:t>
            </a:r>
            <a:r>
              <a:rPr lang="en-US" altLang="en-US" sz="3200" baseline="30000" dirty="0"/>
              <a:t>®</a:t>
            </a:r>
            <a:endParaRPr lang="en-US" altLang="en-US" sz="3200" dirty="0"/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84996246-950C-4AAE-A0FA-52BDC6842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720B2537-4A08-4DC7-B905-F643E0971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9145" y="2910461"/>
            <a:ext cx="617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1581" dir="337859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3200" dirty="0" err="1"/>
              <a:t>SmartLog</a:t>
            </a:r>
            <a:r>
              <a:rPr lang="en-US" altLang="en-US" sz="3200" dirty="0"/>
              <a:t> Pro</a:t>
            </a:r>
            <a:r>
              <a:rPr lang="en-US" altLang="en-US" sz="3200" baseline="30000" dirty="0"/>
              <a:t>®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1784155-B322-473A-BB1C-323C2D41E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9145" y="2485405"/>
            <a:ext cx="617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1581" dir="337859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3200" dirty="0"/>
              <a:t>Razor Flush</a:t>
            </a:r>
            <a:r>
              <a:rPr lang="en-US" altLang="en-US" sz="3200" baseline="30000" dirty="0"/>
              <a:t>®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9FFE8488-710A-45A8-AFA9-4AD520629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9145" y="3714471"/>
            <a:ext cx="617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1581" dir="337859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3200" dirty="0" err="1"/>
              <a:t>Statguard</a:t>
            </a:r>
            <a:r>
              <a:rPr lang="en-US" altLang="en-US" sz="3200" baseline="30000" dirty="0"/>
              <a:t>®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F4864D94-56B4-465E-BD0E-98D229B38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9145" y="3307831"/>
            <a:ext cx="617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1581" dir="337859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3200" dirty="0" err="1"/>
              <a:t>Statfree</a:t>
            </a:r>
            <a:r>
              <a:rPr lang="en-US" altLang="en-US" sz="3200" baseline="30000" dirty="0"/>
              <a:t>®</a:t>
            </a: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964FE00B-B0E4-447E-9F31-871B6AAEB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9145" y="4156815"/>
            <a:ext cx="617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1581" dir="337859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3200" dirty="0" err="1"/>
              <a:t>Statshield</a:t>
            </a:r>
            <a:r>
              <a:rPr lang="en-US" altLang="en-US" sz="3200" baseline="30000" dirty="0"/>
              <a:t>®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4BB74A6-D2B6-40F5-A4B6-A7F577F0B165}"/>
              </a:ext>
            </a:extLst>
          </p:cNvPr>
          <p:cNvGrpSpPr/>
          <p:nvPr/>
        </p:nvGrpSpPr>
        <p:grpSpPr>
          <a:xfrm>
            <a:off x="1259904" y="2088533"/>
            <a:ext cx="6199061" cy="3582025"/>
            <a:chOff x="1259904" y="144329"/>
            <a:chExt cx="6199061" cy="3582025"/>
          </a:xfrm>
        </p:grpSpPr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2346329F-63DE-431E-B694-A8B6E2DAFF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904" y="1045726"/>
              <a:ext cx="6172200" cy="60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1581" dir="3378596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457200" indent="-457200">
                <a:spcBef>
                  <a:spcPct val="20000"/>
                </a:spcBef>
                <a:buClr>
                  <a:srgbClr val="0070C0"/>
                </a:buClr>
                <a:buFont typeface="Arial" panose="020B0604020202020204" pitchFamily="34" charset="0"/>
                <a:buChar char="•"/>
              </a:pPr>
              <a:r>
                <a:rPr lang="en-US" altLang="en-US" sz="3200" dirty="0" err="1"/>
                <a:t>Dri</a:t>
              </a:r>
              <a:r>
                <a:rPr lang="en-US" altLang="en-US" sz="3200" dirty="0"/>
                <a:t>-Shield</a:t>
              </a:r>
              <a:r>
                <a:rPr lang="en-US" altLang="en-US" sz="3200" baseline="30000" dirty="0"/>
                <a:t>®</a:t>
              </a:r>
              <a:endParaRPr lang="en-US" altLang="en-US" sz="32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31426FA-DE07-480C-9384-E96FDF39EE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904" y="590772"/>
              <a:ext cx="6172200" cy="60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1581" dir="3378596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457200" indent="-457200">
                <a:spcBef>
                  <a:spcPct val="20000"/>
                </a:spcBef>
                <a:buClr>
                  <a:srgbClr val="0070C0"/>
                </a:buClr>
                <a:buFont typeface="Arial" panose="020B0604020202020204" pitchFamily="34" charset="0"/>
                <a:buChar char="•"/>
              </a:pPr>
              <a:r>
                <a:rPr lang="en-US" altLang="en-US" sz="3200" dirty="0"/>
                <a:t>Charge-Guard</a:t>
              </a:r>
              <a:r>
                <a:rPr lang="en-US" altLang="en-US" sz="3200" baseline="30000" dirty="0"/>
                <a:t>®</a:t>
              </a:r>
              <a:endParaRPr lang="en-US" altLang="en-US" sz="3200" dirty="0"/>
            </a:p>
          </p:txBody>
        </p:sp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4B0B1EE2-45AD-4968-9164-E88865CF3F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6765" y="2716704"/>
              <a:ext cx="6172200" cy="60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1581" dir="3378596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457200" indent="-457200">
                <a:spcBef>
                  <a:spcPct val="20000"/>
                </a:spcBef>
                <a:buClr>
                  <a:srgbClr val="0070C0"/>
                </a:buClr>
                <a:buFont typeface="Arial" panose="020B0604020202020204" pitchFamily="34" charset="0"/>
                <a:buChar char="•"/>
              </a:pPr>
              <a:r>
                <a:rPr lang="en-US" altLang="en-US" sz="3200" dirty="0"/>
                <a:t>Jewel</a:t>
              </a:r>
              <a:r>
                <a:rPr lang="en-US" altLang="en-US" sz="3200" baseline="30000" dirty="0"/>
                <a:t>®</a:t>
              </a:r>
              <a:endParaRPr lang="en-US" altLang="en-US" sz="3200" dirty="0"/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13173446-2337-45F9-8D1B-09C842A67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904" y="1500679"/>
              <a:ext cx="6172200" cy="60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1581" dir="3378596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457200" indent="-457200">
                <a:spcBef>
                  <a:spcPct val="20000"/>
                </a:spcBef>
                <a:buClr>
                  <a:srgbClr val="0070C0"/>
                </a:buClr>
                <a:buFont typeface="Arial" panose="020B0604020202020204" pitchFamily="34" charset="0"/>
                <a:buChar char="•"/>
              </a:pPr>
              <a:r>
                <a:rPr lang="en-US" altLang="en-US" sz="3200" dirty="0" err="1"/>
                <a:t>durAstatic</a:t>
              </a:r>
              <a:r>
                <a:rPr lang="en-US" altLang="en-US" sz="3200" baseline="30000" dirty="0"/>
                <a:t>®</a:t>
              </a:r>
            </a:p>
            <a:p>
              <a:pPr marL="457200" indent="-457200">
                <a:spcBef>
                  <a:spcPct val="20000"/>
                </a:spcBef>
                <a:buClr>
                  <a:srgbClr val="0070C0"/>
                </a:buClr>
                <a:buFont typeface="Arial" panose="020B0604020202020204" pitchFamily="34" charset="0"/>
                <a:buChar char="•"/>
              </a:pPr>
              <a:endParaRPr lang="en-US" altLang="en-US" sz="3200" dirty="0"/>
            </a:p>
          </p:txBody>
        </p:sp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id="{C4A14D81-A361-450C-A866-BA106B2455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6765" y="3116754"/>
              <a:ext cx="6172200" cy="60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1581" dir="3378596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457200" indent="-457200">
                <a:spcBef>
                  <a:spcPct val="20000"/>
                </a:spcBef>
                <a:buClr>
                  <a:srgbClr val="0070C0"/>
                </a:buClr>
                <a:buFont typeface="Arial" panose="020B0604020202020204" pitchFamily="34" charset="0"/>
                <a:buChar char="•"/>
              </a:pPr>
              <a:r>
                <a:rPr lang="en-US" altLang="en-US" sz="3200" dirty="0" err="1"/>
                <a:t>Magsnap</a:t>
              </a:r>
              <a:r>
                <a:rPr lang="en-US" altLang="en-US" sz="3200" baseline="30000" dirty="0"/>
                <a:t>®</a:t>
              </a:r>
              <a:endParaRPr lang="en-US" altLang="en-US" sz="3200" dirty="0"/>
            </a:p>
          </p:txBody>
        </p:sp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id="{6F7EB50C-7114-4BD5-8617-1BA32C61F4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904" y="1900729"/>
              <a:ext cx="6172200" cy="60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1581" dir="3378596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457200" indent="-457200">
                <a:spcBef>
                  <a:spcPct val="20000"/>
                </a:spcBef>
                <a:buClr>
                  <a:srgbClr val="0070C0"/>
                </a:buClr>
                <a:buFont typeface="Arial" panose="020B0604020202020204" pitchFamily="34" charset="0"/>
                <a:buChar char="•"/>
              </a:pPr>
              <a:r>
                <a:rPr lang="en-US" altLang="en-US" sz="3200" dirty="0" err="1"/>
                <a:t>EasyBraid</a:t>
              </a:r>
              <a:r>
                <a:rPr lang="en-US" altLang="en-US" sz="3200" baseline="30000" dirty="0"/>
                <a:t>®</a:t>
              </a:r>
            </a:p>
            <a:p>
              <a:pPr marL="457200" indent="-457200">
                <a:spcBef>
                  <a:spcPct val="20000"/>
                </a:spcBef>
                <a:buClr>
                  <a:srgbClr val="0070C0"/>
                </a:buClr>
                <a:buFont typeface="Arial" panose="020B0604020202020204" pitchFamily="34" charset="0"/>
                <a:buChar char="•"/>
              </a:pPr>
              <a:endParaRPr lang="en-US" altLang="en-US" sz="3200" dirty="0"/>
            </a:p>
          </p:txBody>
        </p:sp>
        <p:sp>
          <p:nvSpPr>
            <p:cNvPr id="19" name="Rectangle 6">
              <a:extLst>
                <a:ext uri="{FF2B5EF4-FFF2-40B4-BE49-F238E27FC236}">
                  <a16:creationId xmlns:a16="http://schemas.microsoft.com/office/drawing/2014/main" id="{0AFA26AB-7520-4DAD-B572-8E29CAF571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904" y="144329"/>
              <a:ext cx="6172200" cy="60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1581" dir="3378596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457200" indent="-457200">
                <a:spcBef>
                  <a:spcPct val="20000"/>
                </a:spcBef>
                <a:buClr>
                  <a:srgbClr val="0070C0"/>
                </a:buClr>
                <a:buFont typeface="Arial" panose="020B0604020202020204" pitchFamily="34" charset="0"/>
                <a:buChar char="•"/>
              </a:pPr>
              <a:r>
                <a:rPr lang="en-US" altLang="en-US" sz="3200" dirty="0" err="1"/>
                <a:t>Chargbuster</a:t>
              </a:r>
              <a:r>
                <a:rPr lang="en-US" altLang="en-US" sz="3200" baseline="30000" dirty="0"/>
                <a:t>®</a:t>
              </a:r>
            </a:p>
          </p:txBody>
        </p:sp>
      </p:grpSp>
      <p:sp>
        <p:nvSpPr>
          <p:cNvPr id="20" name="Rectangle 6">
            <a:extLst>
              <a:ext uri="{FF2B5EF4-FFF2-40B4-BE49-F238E27FC236}">
                <a16:creationId xmlns:a16="http://schemas.microsoft.com/office/drawing/2014/main" id="{A5CC9025-5A50-4A99-80B6-272B314A6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9145" y="4573456"/>
            <a:ext cx="617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1581" dir="337859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3200" dirty="0" err="1"/>
              <a:t>Trustat</a:t>
            </a:r>
            <a:r>
              <a:rPr lang="en-US" altLang="en-US" sz="3200" baseline="30000" dirty="0"/>
              <a:t>®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0391C528-50B3-4F68-9273-14D1E2B21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9145" y="5021371"/>
            <a:ext cx="617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1581" dir="337859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3200" dirty="0" err="1"/>
              <a:t>Velostat</a:t>
            </a:r>
            <a:r>
              <a:rPr lang="en-US" altLang="en-US" sz="3200" baseline="30000" dirty="0"/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25318957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:a16="http://schemas.microsoft.com/office/drawing/2014/main" id="{7733F726-C0C1-4B34-B45E-01CFBAC98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872" y="1773492"/>
            <a:ext cx="7696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 err="1"/>
              <a:t>durAstatic</a:t>
            </a:r>
            <a:r>
              <a:rPr lang="en-US" altLang="en-US" sz="4400" b="1" dirty="0"/>
              <a:t>®</a:t>
            </a:r>
            <a:endParaRPr lang="en-US" altLang="en-US" sz="4400" dirty="0"/>
          </a:p>
        </p:txBody>
      </p:sp>
      <p:pic>
        <p:nvPicPr>
          <p:cNvPr id="5" name="Picture 15" descr="35870">
            <a:extLst>
              <a:ext uri="{FF2B5EF4-FFF2-40B4-BE49-F238E27FC236}">
                <a16:creationId xmlns:a16="http://schemas.microsoft.com/office/drawing/2014/main" id="{90FC8B73-ACD8-4DD4-A304-80A794CE7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408" y="2953205"/>
            <a:ext cx="5105400" cy="3079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1E0F163C-2FB2-44CD-A339-BA7E7814F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6266" y="2798303"/>
            <a:ext cx="3997057" cy="3033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91C8DFD0-7A25-4296-9E7B-147E4489C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901" y="284672"/>
            <a:ext cx="73914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990000"/>
              </a:buClr>
              <a:buSzPct val="90000"/>
              <a:buFont typeface="Symbol" panose="05050102010706020507" pitchFamily="18" charset="2"/>
              <a:buNone/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Product Brands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ADCADE53-6867-4761-A4BE-2E0D53300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</p:spTree>
    <p:extLst>
      <p:ext uri="{BB962C8B-B14F-4D97-AF65-F5344CB8AC3E}">
        <p14:creationId xmlns:p14="http://schemas.microsoft.com/office/powerpoint/2010/main" val="2256143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04577">
            <a:extLst>
              <a:ext uri="{FF2B5EF4-FFF2-40B4-BE49-F238E27FC236}">
                <a16:creationId xmlns:a16="http://schemas.microsoft.com/office/drawing/2014/main" id="{161D96A0-4842-41AD-B247-581767494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2586" y="4212693"/>
            <a:ext cx="2628181" cy="240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 descr="04532">
            <a:extLst>
              <a:ext uri="{FF2B5EF4-FFF2-40B4-BE49-F238E27FC236}">
                <a16:creationId xmlns:a16="http://schemas.microsoft.com/office/drawing/2014/main" id="{722D52B1-B995-45BE-AF57-2983E7721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6924" y="2016978"/>
            <a:ext cx="2692880" cy="269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 descr="04614">
            <a:extLst>
              <a:ext uri="{FF2B5EF4-FFF2-40B4-BE49-F238E27FC236}">
                <a16:creationId xmlns:a16="http://schemas.microsoft.com/office/drawing/2014/main" id="{EA3496FD-1BF6-4EAD-8D23-9DDBF99C3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7726" y="4484825"/>
            <a:ext cx="2477044" cy="2059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 descr="04604">
            <a:extLst>
              <a:ext uri="{FF2B5EF4-FFF2-40B4-BE49-F238E27FC236}">
                <a16:creationId xmlns:a16="http://schemas.microsoft.com/office/drawing/2014/main" id="{AB61512F-9712-4FA1-8A70-875CABCDD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5812" y="2050391"/>
            <a:ext cx="2551112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1">
            <a:extLst>
              <a:ext uri="{FF2B5EF4-FFF2-40B4-BE49-F238E27FC236}">
                <a16:creationId xmlns:a16="http://schemas.microsoft.com/office/drawing/2014/main" id="{2BF397C4-6255-4260-8253-148047CBE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226" y="1370647"/>
            <a:ext cx="1082471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/>
              <a:t>Personnel and Mat Grounding, Test Equipment</a:t>
            </a:r>
            <a:endParaRPr lang="en-US" altLang="en-US" sz="3600" dirty="0"/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D9246BF7-936E-4E1A-A6C4-C08B2128D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901" y="284672"/>
            <a:ext cx="73914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990000"/>
              </a:buClr>
              <a:buSzPct val="90000"/>
              <a:buFont typeface="Symbol" panose="05050102010706020507" pitchFamily="18" charset="2"/>
              <a:buNone/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Product Brands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A9C6191B-FD91-41EF-B63D-FCA5E23DD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402" y="2290818"/>
            <a:ext cx="3279677" cy="3870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 err="1"/>
              <a:t>Trustat</a:t>
            </a:r>
            <a:r>
              <a:rPr lang="en-US" altLang="en-US" sz="2800" dirty="0"/>
              <a:t>™</a:t>
            </a:r>
          </a:p>
          <a:p>
            <a:pPr>
              <a:spcBef>
                <a:spcPct val="50000"/>
              </a:spcBef>
            </a:pPr>
            <a:r>
              <a:rPr lang="en-US" altLang="en-US" sz="2800" dirty="0"/>
              <a:t>Jewel</a:t>
            </a:r>
            <a:r>
              <a:rPr lang="en-US" altLang="en-US" sz="2800" baseline="30000" dirty="0"/>
              <a:t>®</a:t>
            </a:r>
          </a:p>
          <a:p>
            <a:pPr>
              <a:spcBef>
                <a:spcPct val="50000"/>
              </a:spcBef>
            </a:pPr>
            <a:r>
              <a:rPr lang="en-US" altLang="en-US" sz="2800" dirty="0" err="1"/>
              <a:t>ErgoBand</a:t>
            </a:r>
            <a:r>
              <a:rPr lang="en-US" altLang="en-US" sz="2800" baseline="30000" dirty="0"/>
              <a:t>®</a:t>
            </a:r>
          </a:p>
          <a:p>
            <a:pPr>
              <a:spcBef>
                <a:spcPct val="50000"/>
              </a:spcBef>
            </a:pPr>
            <a:endParaRPr lang="en-US" altLang="en-US" sz="500" dirty="0"/>
          </a:p>
          <a:p>
            <a:pPr>
              <a:spcBef>
                <a:spcPct val="50000"/>
              </a:spcBef>
            </a:pPr>
            <a:r>
              <a:rPr lang="en-US" altLang="en-US" sz="2800" dirty="0"/>
              <a:t>Ion Pro™</a:t>
            </a:r>
          </a:p>
          <a:p>
            <a:pPr>
              <a:spcBef>
                <a:spcPct val="50000"/>
              </a:spcBef>
            </a:pPr>
            <a:r>
              <a:rPr lang="en-US" altLang="en-US" sz="2800" dirty="0" err="1"/>
              <a:t>SmartLog</a:t>
            </a:r>
            <a:r>
              <a:rPr lang="en-US" altLang="en-US" sz="2800" dirty="0"/>
              <a:t> Pro</a:t>
            </a:r>
            <a:r>
              <a:rPr lang="en-US" altLang="en-US" sz="2800" baseline="30000" dirty="0"/>
              <a:t>®</a:t>
            </a:r>
          </a:p>
          <a:p>
            <a:pPr>
              <a:spcBef>
                <a:spcPct val="50000"/>
              </a:spcBef>
            </a:pPr>
            <a:endParaRPr lang="en-US" altLang="en-US" sz="2800" dirty="0"/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9FAE95FE-1F65-4124-8B98-C243B1610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249920-57F3-43F5-83BE-2231198F37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3120" y="2037591"/>
            <a:ext cx="2427414" cy="217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656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3B59353E-6920-4784-9723-125893579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" y="2675375"/>
            <a:ext cx="617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1581" dir="337859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FF0000"/>
              </a:buClr>
              <a:buFont typeface="Symbol" panose="05050102010706020507" pitchFamily="18" charset="2"/>
              <a:buNone/>
              <a:defRPr/>
            </a:pPr>
            <a:r>
              <a:rPr lang="en-US" altLang="en-US" sz="2800" dirty="0" err="1">
                <a:latin typeface="Arial" panose="020B0604020202020204" pitchFamily="34" charset="0"/>
              </a:rPr>
              <a:t>Statshield</a:t>
            </a:r>
            <a:r>
              <a:rPr lang="en-US" altLang="en-US" sz="2800" baseline="30000" dirty="0">
                <a:latin typeface="Arial" panose="020B0604020202020204" pitchFamily="34" charset="0"/>
              </a:rPr>
              <a:t>®</a:t>
            </a:r>
            <a:endParaRPr lang="en-US" altLang="en-US" sz="280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  <a:p>
            <a:pPr>
              <a:buClr>
                <a:srgbClr val="FF0000"/>
              </a:buClr>
              <a:buFont typeface="Symbol" panose="05050102010706020507" pitchFamily="18" charset="2"/>
              <a:buNone/>
              <a:defRPr/>
            </a:pPr>
            <a:r>
              <a:rPr lang="en-US" altLang="en-US" sz="2800" dirty="0" err="1">
                <a:latin typeface="Arial" panose="020B0604020202020204" pitchFamily="34" charset="0"/>
              </a:rPr>
              <a:t>Protektive</a:t>
            </a:r>
            <a:r>
              <a:rPr lang="en-US" altLang="en-US" sz="2800" dirty="0">
                <a:latin typeface="Arial" panose="020B0604020202020204" pitchFamily="34" charset="0"/>
              </a:rPr>
              <a:t> Pak</a:t>
            </a:r>
            <a:r>
              <a:rPr lang="en-US" altLang="en-US" sz="2800" baseline="30000" dirty="0">
                <a:latin typeface="Arial" panose="020B0604020202020204" pitchFamily="34" charset="0"/>
              </a:rPr>
              <a:t>®</a:t>
            </a: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</a:p>
          <a:p>
            <a:pPr>
              <a:buClr>
                <a:srgbClr val="FF0000"/>
              </a:buClr>
              <a:buFont typeface="Symbol" panose="05050102010706020507" pitchFamily="18" charset="2"/>
              <a:buNone/>
              <a:defRPr/>
            </a:pPr>
            <a:r>
              <a:rPr lang="en-US" altLang="en-US" sz="2800" dirty="0" err="1">
                <a:latin typeface="Arial" panose="020B0604020202020204" pitchFamily="34" charset="0"/>
              </a:rPr>
              <a:t>AutoShield</a:t>
            </a:r>
            <a:r>
              <a:rPr lang="en-US" altLang="en-US" sz="2800" dirty="0">
                <a:latin typeface="Arial" panose="020B0604020202020204" pitchFamily="34" charset="0"/>
              </a:rPr>
              <a:t>™</a:t>
            </a:r>
          </a:p>
          <a:p>
            <a:pPr>
              <a:buClr>
                <a:srgbClr val="FF0000"/>
              </a:buClr>
              <a:buNone/>
              <a:defRPr/>
            </a:pP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Dri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-Shield</a:t>
            </a:r>
            <a:r>
              <a:rPr lang="en-US" alt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</a:p>
          <a:p>
            <a:pPr>
              <a:buClr>
                <a:srgbClr val="FF0000"/>
              </a:buClr>
              <a:buNone/>
              <a:defRPr/>
            </a:pPr>
            <a:endParaRPr lang="en-US" altLang="en-US" sz="2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None/>
              <a:defRPr/>
            </a:pPr>
            <a:endParaRPr lang="en-US" altLang="en-US" sz="2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None/>
              <a:defRPr/>
            </a:pP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Font typeface="Symbol" panose="05050102010706020507" pitchFamily="18" charset="2"/>
              <a:buNone/>
              <a:defRPr/>
            </a:pPr>
            <a:endParaRPr lang="en-US" altLang="en-US" sz="2800" dirty="0">
              <a:latin typeface="Arial" panose="020B0604020202020204" pitchFamily="34" charset="0"/>
            </a:endParaRP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B4375096-5F22-4026-89AB-BC8EED62D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478286"/>
            <a:ext cx="97821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/>
              <a:t>Packaging &amp; Personnel Grounding</a:t>
            </a:r>
            <a:endParaRPr lang="en-US" altLang="en-US" sz="3600" dirty="0"/>
          </a:p>
        </p:txBody>
      </p:sp>
      <p:pic>
        <p:nvPicPr>
          <p:cNvPr id="6" name="Picture 9" descr="38920">
            <a:extLst>
              <a:ext uri="{FF2B5EF4-FFF2-40B4-BE49-F238E27FC236}">
                <a16:creationId xmlns:a16="http://schemas.microsoft.com/office/drawing/2014/main" id="{B28FF16B-8663-4870-81C7-C314F8C4B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7622" y="1801451"/>
            <a:ext cx="3596054" cy="24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12700">
            <a:extLst>
              <a:ext uri="{FF2B5EF4-FFF2-40B4-BE49-F238E27FC236}">
                <a16:creationId xmlns:a16="http://schemas.microsoft.com/office/drawing/2014/main" id="{7AC359AE-DCC5-4247-B42E-DB4DCBA81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9448" y="2195580"/>
            <a:ext cx="2388375" cy="2178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49400">
            <a:extLst>
              <a:ext uri="{FF2B5EF4-FFF2-40B4-BE49-F238E27FC236}">
                <a16:creationId xmlns:a16="http://schemas.microsoft.com/office/drawing/2014/main" id="{099F468E-C7C2-4019-A08F-ACF2D4DA2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5755" y="4156159"/>
            <a:ext cx="2265689" cy="227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BAF8EE51-D642-4288-8946-D2E3B2B35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0117"/>
            <a:ext cx="73914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990000"/>
              </a:buClr>
              <a:buSzPct val="90000"/>
              <a:buFont typeface="Symbol" panose="05050102010706020507" pitchFamily="18" charset="2"/>
              <a:buNone/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Product Brands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99AFE22A-664C-40C4-A777-4AA59170E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14338" name="Picture 2" descr="7001010-MOISTURE BARRIER BAG,  DRI-SHIELD 2000, 10x10, 100 EA">
            <a:extLst>
              <a:ext uri="{FF2B5EF4-FFF2-40B4-BE49-F238E27FC236}">
                <a16:creationId xmlns:a16="http://schemas.microsoft.com/office/drawing/2014/main" id="{07872F73-F9F4-40EA-8F38-69C6AE926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160" y="4562900"/>
            <a:ext cx="2050198" cy="205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5403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DC472895-C50F-48BB-8351-59E667784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226" y="237047"/>
            <a:ext cx="73914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990000"/>
              </a:buClr>
              <a:buSzPct val="90000"/>
              <a:buFont typeface="Symbol" panose="05050102010706020507" pitchFamily="18" charset="2"/>
              <a:buNone/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Product Brands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E1C4B53-0B69-48C3-8252-AEDACD250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456" y="2889849"/>
            <a:ext cx="3219091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1581" dir="3378596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FF0000"/>
              </a:buClr>
              <a:buFont typeface="Symbol" panose="05050102010706020507" pitchFamily="18" charset="2"/>
              <a:buNone/>
            </a:pPr>
            <a:r>
              <a:rPr lang="en-US" altLang="en-US" sz="3600" dirty="0" err="1"/>
              <a:t>Circuitracer</a:t>
            </a:r>
            <a:r>
              <a:rPr lang="en-US" altLang="en-US" sz="3600" baseline="30000" dirty="0"/>
              <a:t>®</a:t>
            </a:r>
          </a:p>
          <a:p>
            <a:pPr>
              <a:spcBef>
                <a:spcPct val="20000"/>
              </a:spcBef>
              <a:buClr>
                <a:srgbClr val="FF0000"/>
              </a:buClr>
              <a:buFont typeface="Symbol" panose="05050102010706020507" pitchFamily="18" charset="2"/>
              <a:buNone/>
            </a:pPr>
            <a:endParaRPr lang="en-US" altLang="en-US" sz="2400" baseline="30000" dirty="0"/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3B651F44-793A-4EE0-80A1-B31F3CC71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30" y="1828567"/>
            <a:ext cx="4343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 dirty="0"/>
              <a:t>Production Tools</a:t>
            </a:r>
            <a:endParaRPr lang="en-US" altLang="en-US" sz="4000" dirty="0"/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966D91F5-9D95-4B62-8DFE-09A186F7A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10" name="Picture 9" descr="A close up of a device&#10;&#10;Description automatically generated">
            <a:extLst>
              <a:ext uri="{FF2B5EF4-FFF2-40B4-BE49-F238E27FC236}">
                <a16:creationId xmlns:a16="http://schemas.microsoft.com/office/drawing/2014/main" id="{DD446FF7-16B5-4128-A45C-35EE73B5C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413" y="2020155"/>
            <a:ext cx="5464730" cy="407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804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6D3529F-7434-484B-8F5F-12F8A03FE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32538" y="389110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Web Sites</a:t>
            </a:r>
            <a:endParaRPr lang="en-US" altLang="en-US" sz="4400" b="1" dirty="0">
              <a:solidFill>
                <a:srgbClr val="0070C0"/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6719A4F8-DF11-4AEC-A0EE-0201DCD50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4393" y="1669074"/>
            <a:ext cx="4267200" cy="892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>
                <a:hlinkClick r:id="rId2"/>
              </a:rPr>
              <a:t>Desco</a:t>
            </a:r>
            <a:endParaRPr lang="en-US" altLang="en-US" sz="2800" b="1" dirty="0"/>
          </a:p>
          <a:p>
            <a:pPr>
              <a:spcBef>
                <a:spcPct val="50000"/>
              </a:spcBef>
            </a:pPr>
            <a:r>
              <a:rPr lang="en-US" altLang="en-US" sz="2800" b="1" dirty="0">
                <a:hlinkClick r:id="rId3"/>
              </a:rPr>
              <a:t>SCS</a:t>
            </a:r>
            <a:endParaRPr lang="en-US" altLang="en-US" sz="2800" b="1" dirty="0">
              <a:hlinkClick r:id="rId4"/>
            </a:endParaRPr>
          </a:p>
          <a:p>
            <a:pPr>
              <a:spcBef>
                <a:spcPct val="50000"/>
              </a:spcBef>
            </a:pPr>
            <a:r>
              <a:rPr lang="en-US" altLang="en-US" sz="2800" b="1" dirty="0">
                <a:hlinkClick r:id="rId5"/>
              </a:rPr>
              <a:t>MENDA</a:t>
            </a:r>
            <a:endParaRPr lang="en-US" altLang="en-US" sz="2800" b="1" dirty="0"/>
          </a:p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99"/>
                </a:solidFill>
                <a:hlinkClick r:id="rId6"/>
              </a:rPr>
              <a:t>MENDABeatuy</a:t>
            </a:r>
            <a:endParaRPr lang="en-US" altLang="en-US" sz="2800" b="1" dirty="0">
              <a:solidFill>
                <a:srgbClr val="000099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2800" b="1" dirty="0" err="1">
                <a:hlinkClick r:id="rId7"/>
              </a:rPr>
              <a:t>Protektive</a:t>
            </a:r>
            <a:r>
              <a:rPr lang="en-US" altLang="en-US" sz="2800" b="1" dirty="0">
                <a:hlinkClick r:id="rId7"/>
              </a:rPr>
              <a:t> Pak</a:t>
            </a:r>
            <a:endParaRPr lang="en-US" altLang="en-US" sz="2800" b="1" dirty="0"/>
          </a:p>
          <a:p>
            <a:pPr>
              <a:spcBef>
                <a:spcPct val="50000"/>
              </a:spcBef>
            </a:pPr>
            <a:r>
              <a:rPr lang="en-US" altLang="en-US" sz="2800" b="1" dirty="0">
                <a:hlinkClick r:id="rId8"/>
              </a:rPr>
              <a:t>APR</a:t>
            </a:r>
            <a:endParaRPr lang="en-US" altLang="en-US" sz="2800" b="1" dirty="0"/>
          </a:p>
          <a:p>
            <a:pPr>
              <a:spcBef>
                <a:spcPct val="50000"/>
              </a:spcBef>
            </a:pPr>
            <a:r>
              <a:rPr lang="en-US" altLang="en-US" sz="2800" b="1" dirty="0" err="1">
                <a:hlinkClick r:id="rId9"/>
              </a:rPr>
              <a:t>Tronex</a:t>
            </a:r>
            <a:endParaRPr lang="en-US" altLang="en-US" sz="2800" b="1" dirty="0"/>
          </a:p>
          <a:p>
            <a:pPr>
              <a:spcBef>
                <a:spcPct val="50000"/>
              </a:spcBef>
            </a:pPr>
            <a:r>
              <a:rPr lang="en-US" altLang="en-US" sz="2800" b="1" u="sng" dirty="0">
                <a:solidFill>
                  <a:srgbClr val="0070C0"/>
                </a:solidFill>
              </a:rPr>
              <a:t>EASYBRAID</a:t>
            </a:r>
          </a:p>
          <a:p>
            <a:pPr>
              <a:spcBef>
                <a:spcPct val="50000"/>
              </a:spcBef>
            </a:pPr>
            <a:endParaRPr lang="en-US" altLang="en-US" sz="2400" b="1" dirty="0"/>
          </a:p>
          <a:p>
            <a:pPr>
              <a:spcBef>
                <a:spcPct val="50000"/>
              </a:spcBef>
            </a:pPr>
            <a:endParaRPr lang="en-US" altLang="en-US" sz="2400" b="1" dirty="0"/>
          </a:p>
          <a:p>
            <a:pPr>
              <a:spcBef>
                <a:spcPct val="50000"/>
              </a:spcBef>
            </a:pPr>
            <a:endParaRPr lang="en-US" altLang="en-US" sz="2400" b="1" dirty="0"/>
          </a:p>
          <a:p>
            <a:pPr>
              <a:spcBef>
                <a:spcPct val="50000"/>
              </a:spcBef>
            </a:pPr>
            <a:endParaRPr lang="en-US" altLang="en-US" sz="2400" b="1" dirty="0">
              <a:solidFill>
                <a:srgbClr val="000099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 sz="2400" b="1" dirty="0"/>
          </a:p>
          <a:p>
            <a:pPr>
              <a:spcBef>
                <a:spcPct val="50000"/>
              </a:spcBef>
            </a:pPr>
            <a:endParaRPr lang="en-US" altLang="en-US" sz="2400" b="1" dirty="0"/>
          </a:p>
          <a:p>
            <a:pPr>
              <a:spcBef>
                <a:spcPct val="50000"/>
              </a:spcBef>
            </a:pPr>
            <a:endParaRPr lang="en-US" altLang="en-US" sz="2400" dirty="0"/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0BEAA586-3DAE-4132-BD68-A7400F943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1672737"/>
            <a:ext cx="4267200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70C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Desco</a:t>
            </a:r>
            <a:r>
              <a:rPr lang="en-US" altLang="en-US" sz="2800" b="1" dirty="0">
                <a:solidFill>
                  <a:srgbClr val="0070C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Asia</a:t>
            </a:r>
            <a:endParaRPr lang="en-US" altLang="en-US" sz="2800" b="1" dirty="0">
              <a:solidFill>
                <a:srgbClr val="0070C0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70C0"/>
                </a:solidFill>
                <a:hlinkClick r:id="rId11"/>
              </a:rPr>
              <a:t>Desco</a:t>
            </a:r>
            <a:r>
              <a:rPr lang="en-US" altLang="en-US" sz="2800" b="1" dirty="0">
                <a:solidFill>
                  <a:srgbClr val="0070C0"/>
                </a:solidFill>
                <a:hlinkClick r:id="rId11"/>
              </a:rPr>
              <a:t> Japan</a:t>
            </a:r>
            <a:endParaRPr lang="en-US" altLang="en-US" sz="2800" b="1" dirty="0">
              <a:solidFill>
                <a:srgbClr val="0070C0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2800" b="1" u="sng" dirty="0" err="1">
                <a:solidFill>
                  <a:srgbClr val="0070C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Desco</a:t>
            </a:r>
            <a:r>
              <a:rPr lang="en-US" altLang="en-US" sz="2800" b="1" u="sng" dirty="0">
                <a:solidFill>
                  <a:srgbClr val="0070C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altLang="en-US" sz="2800" b="1" u="sng" dirty="0">
                <a:solidFill>
                  <a:srgbClr val="0070C0"/>
                </a:solidFill>
              </a:rPr>
              <a:t>Europe</a:t>
            </a:r>
          </a:p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70C0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Statguard</a:t>
            </a:r>
            <a:r>
              <a:rPr lang="en-US" altLang="en-US" sz="2800" b="1" dirty="0">
                <a:solidFill>
                  <a:srgbClr val="0070C0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Flooring</a:t>
            </a:r>
            <a:endParaRPr lang="en-US" altLang="en-US" sz="2800" b="1" dirty="0">
              <a:solidFill>
                <a:srgbClr val="0070C0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70C0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SpecialTeam</a:t>
            </a:r>
            <a:endParaRPr lang="en-US" altLang="en-US" sz="2800" b="1" dirty="0">
              <a:solidFill>
                <a:srgbClr val="0070C0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70C0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ESDSystems.com</a:t>
            </a:r>
            <a:endParaRPr lang="en-US" altLang="en-US" sz="2800" b="1" dirty="0">
              <a:solidFill>
                <a:srgbClr val="0070C0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2800" b="1" u="sng" dirty="0" err="1">
                <a:solidFill>
                  <a:srgbClr val="0070C0"/>
                </a:solid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USToyoFan</a:t>
            </a:r>
            <a:endParaRPr lang="en-US" altLang="en-US" sz="2800" u="sng" dirty="0">
              <a:solidFill>
                <a:srgbClr val="0070C0"/>
              </a:solidFill>
            </a:endParaRP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C3391B5A-A23B-4A61-9C96-FC04F47EF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D5C32-F417-4C2B-9E5A-64F88292CB6D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0641" y="1273341"/>
            <a:ext cx="4586692" cy="34422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9D3748-1A1C-4020-8ECD-D070D64A2C96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642" y="4763329"/>
            <a:ext cx="2607823" cy="17180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0D39BE-E2F8-47FC-897F-526316E0DEF0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184" y="4899684"/>
            <a:ext cx="924814" cy="153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36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39D23B57-9967-4546-B510-457F4CA3D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143" y="286791"/>
            <a:ext cx="73914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Web Site Features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ED249C94-9588-411C-9F07-106312AA5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143" y="1661579"/>
            <a:ext cx="4965939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400" dirty="0"/>
              <a:t>  </a:t>
            </a:r>
            <a:r>
              <a:rPr lang="en-US" altLang="en-US" sz="2400" b="1" dirty="0"/>
              <a:t>e-Commerce shopping cart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400" dirty="0"/>
              <a:t> 24/7/365 service/support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400" dirty="0"/>
              <a:t> </a:t>
            </a:r>
            <a:r>
              <a:rPr lang="en-US" altLang="en-US" sz="2400" dirty="0">
                <a:solidFill>
                  <a:schemeClr val="tx2"/>
                </a:solidFill>
              </a:rPr>
              <a:t>On-line stock check and pricing</a:t>
            </a:r>
            <a:r>
              <a:rPr lang="en-US" altLang="en-US" sz="2400" dirty="0"/>
              <a:t> 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400" dirty="0"/>
              <a:t> Online catalog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400" dirty="0"/>
              <a:t> Guest Checkout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400" dirty="0"/>
              <a:t> Responsive design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400" dirty="0"/>
              <a:t> Listing of Reps &amp; Distributors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400" dirty="0"/>
              <a:t> New Products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400" dirty="0"/>
              <a:t> Promotions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400" dirty="0"/>
              <a:t> Package Tracking System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400" dirty="0"/>
              <a:t> Technical Bulletins &amp; Drawings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400" dirty="0"/>
              <a:t> Newsletters / Training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D21C4561-2B56-4433-A1E7-8AFD5A119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8158" y="1513380"/>
            <a:ext cx="5940305" cy="519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>
            <a:extLst>
              <a:ext uri="{FF2B5EF4-FFF2-40B4-BE49-F238E27FC236}">
                <a16:creationId xmlns:a16="http://schemas.microsoft.com/office/drawing/2014/main" id="{6EFA56DD-CD85-4D00-9E4C-E1D3C8797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</p:spTree>
    <p:extLst>
      <p:ext uri="{BB962C8B-B14F-4D97-AF65-F5344CB8AC3E}">
        <p14:creationId xmlns:p14="http://schemas.microsoft.com/office/powerpoint/2010/main" val="422899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B6E5B094-DEFD-46F1-BD69-CC9B775AB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8300" y="1441434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tabLst>
                <a:tab pos="1143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143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143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143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143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8000" b="1" dirty="0">
                <a:solidFill>
                  <a:srgbClr val="008000"/>
                </a:solidFill>
              </a:rPr>
              <a:t>$73,400,000</a:t>
            </a:r>
            <a:endParaRPr lang="en-US" altLang="en-US" sz="2600" b="1" dirty="0">
              <a:solidFill>
                <a:srgbClr val="33CC33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492F9A2E-A6BF-49FB-A279-2E76AB393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47675" y="416340"/>
            <a:ext cx="9144000" cy="571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Annual Revenue - 2021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C44084F2-076A-4685-82FE-142415D80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8" name="Picture 7" descr="A picture containing LEGO, toy&#10;&#10;Description generated with very high confidence">
            <a:extLst>
              <a:ext uri="{FF2B5EF4-FFF2-40B4-BE49-F238E27FC236}">
                <a16:creationId xmlns:a16="http://schemas.microsoft.com/office/drawing/2014/main" id="{AA2B9BD3-6C38-491C-A4C3-467F3703EA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9350" y="2809875"/>
            <a:ext cx="5161900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813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102E08E-B9A1-4C24-97E2-BCDB2D9B8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71475" y="380216"/>
            <a:ext cx="9144001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Who Is </a:t>
            </a:r>
            <a:r>
              <a:rPr lang="en-US" altLang="en-US" sz="4400" b="1" dirty="0" err="1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Desco</a:t>
            </a:r>
            <a:r>
              <a:rPr lang="en-US" altLang="en-US" sz="44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 Industries</a:t>
            </a:r>
            <a:endParaRPr lang="en-US" altLang="en-US" sz="4400" b="1" dirty="0">
              <a:solidFill>
                <a:srgbClr val="0070C0"/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E0B942AA-0B6E-416E-A92F-BFA5DE452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4034" y="2271075"/>
            <a:ext cx="6606396" cy="394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8">
            <a:extLst>
              <a:ext uri="{FF2B5EF4-FFF2-40B4-BE49-F238E27FC236}">
                <a16:creationId xmlns:a16="http://schemas.microsoft.com/office/drawing/2014/main" id="{0FE7A38B-3B8C-4429-B9BB-0C20F1ABD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</p:spTree>
    <p:extLst>
      <p:ext uri="{BB962C8B-B14F-4D97-AF65-F5344CB8AC3E}">
        <p14:creationId xmlns:p14="http://schemas.microsoft.com/office/powerpoint/2010/main" val="6325615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B80D623A-DAEC-4244-8F35-875D54F77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85800" y="258762"/>
            <a:ext cx="9144000" cy="701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990000"/>
              </a:buClr>
              <a:buSzPct val="90000"/>
              <a:buFont typeface="Symbol" panose="05050102010706020507" pitchFamily="18" charset="2"/>
              <a:buNone/>
            </a:pPr>
            <a:r>
              <a:rPr lang="en-US" altLang="en-US" sz="40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DII Family of Companies...</a:t>
            </a:r>
            <a:endParaRPr lang="en-US" altLang="en-US" sz="3200" dirty="0">
              <a:ln>
                <a:solidFill>
                  <a:schemeClr val="tx1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USABlack" pitchFamily="34" charset="0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CEA7A717-8031-453B-AB16-CE540AD44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3386" y="5774679"/>
            <a:ext cx="9027543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i="1" dirty="0">
                <a:solidFill>
                  <a:srgbClr val="00B050"/>
                </a:solidFill>
              </a:rPr>
              <a:t>... is focused on growth, expansion, &amp; profit!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9C0BDF4B-7E46-49AC-B6C2-E2821F642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F7A8BB-E9FE-40A5-979A-25E9F0710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473" y="1273292"/>
            <a:ext cx="10631054" cy="450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932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white and blue flag&#10;&#10;Description automatically generated with medium confidence">
            <a:extLst>
              <a:ext uri="{FF2B5EF4-FFF2-40B4-BE49-F238E27FC236}">
                <a16:creationId xmlns:a16="http://schemas.microsoft.com/office/drawing/2014/main" id="{97DF8CF4-B183-493E-AB03-E0120337CB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41" y="1593667"/>
            <a:ext cx="11805118" cy="26590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203B21-D0B4-459B-8C09-05CAFDB004D7}"/>
              </a:ext>
            </a:extLst>
          </p:cNvPr>
          <p:cNvSpPr txBox="1"/>
          <p:nvPr/>
        </p:nvSpPr>
        <p:spPr>
          <a:xfrm>
            <a:off x="0" y="4637094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The Sun Never Sets on </a:t>
            </a:r>
          </a:p>
          <a:p>
            <a:pPr algn="ctr"/>
            <a:r>
              <a:rPr lang="en-US" sz="7200" b="1" dirty="0" err="1">
                <a:latin typeface="Arial" panose="020B0604020202020204" pitchFamily="34" charset="0"/>
                <a:cs typeface="Arial" panose="020B0604020202020204" pitchFamily="34" charset="0"/>
              </a:rPr>
              <a:t>Desco</a:t>
            </a: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 Industries Inc</a:t>
            </a:r>
          </a:p>
        </p:txBody>
      </p:sp>
    </p:spTree>
    <p:extLst>
      <p:ext uri="{BB962C8B-B14F-4D97-AF65-F5344CB8AC3E}">
        <p14:creationId xmlns:p14="http://schemas.microsoft.com/office/powerpoint/2010/main" val="883125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19C8037-E90B-4899-B981-869971937F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6775" y="1715257"/>
            <a:ext cx="3705225" cy="3705225"/>
          </a:xfrm>
          <a:prstGeom prst="rect">
            <a:avLst/>
          </a:prstGeom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BB4CB389-36EF-433B-B0AB-76FE5BB7D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966" y="227843"/>
            <a:ext cx="6400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ctr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Historical Overview</a:t>
            </a:r>
            <a:endParaRPr lang="en-US" altLang="en-US" sz="44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  <a:reflection blurRad="6350" stA="60000" endA="900" endPos="580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50DE104-3A16-4DCD-B241-E4D2A34C9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176" y="1981957"/>
            <a:ext cx="8610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800" dirty="0" err="1"/>
              <a:t>Desco</a:t>
            </a:r>
            <a:r>
              <a:rPr lang="en-US" altLang="en-US" sz="2800" dirty="0"/>
              <a:t> Industries Incorporated in 1979.                                 Company is 43 years old.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800" dirty="0"/>
              <a:t>Started as a specialty tools manufacturer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800" dirty="0"/>
              <a:t>Specialized in circuit tracers and solder aids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800" dirty="0"/>
              <a:t>Background in distribution set the initial strategy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800" dirty="0" err="1"/>
              <a:t>Desco</a:t>
            </a:r>
            <a:r>
              <a:rPr lang="en-US" altLang="en-US" sz="2800" dirty="0"/>
              <a:t> launches distribution strategy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FontTx/>
              <a:buChar char="•"/>
            </a:pPr>
            <a:r>
              <a:rPr lang="en-US" altLang="en-US" sz="2800" dirty="0" err="1"/>
              <a:t>Desco</a:t>
            </a:r>
            <a:r>
              <a:rPr lang="en-US" altLang="en-US" sz="2800" dirty="0"/>
              <a:t> hires first reps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Font typeface="Symbol" panose="05050102010706020507" pitchFamily="18" charset="2"/>
              <a:buChar char="·"/>
            </a:pPr>
            <a:endParaRPr lang="en-US" altLang="en-US" sz="2600" b="1" dirty="0">
              <a:latin typeface="Arial Narrow" panose="020B0606020202030204" pitchFamily="34" charset="0"/>
            </a:endParaRP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5D0472F9-E162-4828-AB12-B35E6F870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</p:spTree>
    <p:extLst>
      <p:ext uri="{BB962C8B-B14F-4D97-AF65-F5344CB8AC3E}">
        <p14:creationId xmlns:p14="http://schemas.microsoft.com/office/powerpoint/2010/main" val="166581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84B14B9B-8F5B-43C9-AD49-B9B793B7C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00125" y="224879"/>
            <a:ext cx="914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Opportunity Knocks</a:t>
            </a:r>
            <a:endParaRPr lang="en-US" altLang="en-US" sz="44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  <a:reflection blurRad="6350" stA="60000" endA="900" endPos="580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DBADE7A-78D0-46F7-A6B2-DFBFBFFF1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232" y="1981200"/>
            <a:ext cx="6648693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1982</a:t>
            </a:r>
            <a:r>
              <a:rPr lang="en-US" altLang="en-US" sz="2800" dirty="0"/>
              <a:t> - </a:t>
            </a:r>
            <a:r>
              <a:rPr lang="en-US" altLang="en-US" sz="2800" dirty="0" err="1"/>
              <a:t>Desco</a:t>
            </a:r>
            <a:r>
              <a:rPr lang="en-US" altLang="en-US" sz="2800" dirty="0"/>
              <a:t> starts manufacturing                                           static control products -  private label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1984</a:t>
            </a:r>
            <a:r>
              <a:rPr lang="en-US" altLang="en-US" sz="2800" dirty="0"/>
              <a:t> - </a:t>
            </a:r>
            <a:r>
              <a:rPr lang="en-US" altLang="en-US" sz="2800" dirty="0" err="1"/>
              <a:t>Desco</a:t>
            </a:r>
            <a:r>
              <a:rPr lang="en-US" altLang="en-US" sz="2800" dirty="0"/>
              <a:t> enters static control                                market with wrist straps and ground cords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1985</a:t>
            </a:r>
            <a:r>
              <a:rPr lang="en-US" altLang="en-US" sz="2800" dirty="0"/>
              <a:t> - </a:t>
            </a:r>
            <a:r>
              <a:rPr lang="en-US" altLang="en-US" sz="2800" dirty="0" err="1"/>
              <a:t>Desco</a:t>
            </a:r>
            <a:r>
              <a:rPr lang="en-US" altLang="en-US" sz="2800" dirty="0"/>
              <a:t> adds matting products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dirty="0"/>
              <a:t>Static control becomes primary revenue generator</a:t>
            </a:r>
          </a:p>
        </p:txBody>
      </p:sp>
      <p:graphicFrame>
        <p:nvGraphicFramePr>
          <p:cNvPr id="4" name="Object 6">
            <a:extLst>
              <a:ext uri="{FF2B5EF4-FFF2-40B4-BE49-F238E27FC236}">
                <a16:creationId xmlns:a16="http://schemas.microsoft.com/office/drawing/2014/main" id="{ED681D19-5AE6-419E-A267-441D3B8B97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2657431"/>
              </p:ext>
            </p:extLst>
          </p:nvPr>
        </p:nvGraphicFramePr>
        <p:xfrm>
          <a:off x="6868785" y="2195512"/>
          <a:ext cx="5180583" cy="319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Clip" r:id="rId3" imgW="1769364" imgH="1090879" progId="MS_ClipArt_Gallery.2">
                  <p:embed/>
                </p:oleObj>
              </mc:Choice>
              <mc:Fallback>
                <p:oleObj name="Clip" r:id="rId3" imgW="1769364" imgH="1090879" progId="MS_ClipArt_Gallery.2">
                  <p:embed/>
                  <p:pic>
                    <p:nvPicPr>
                      <p:cNvPr id="14341" name="Object 6">
                        <a:extLst>
                          <a:ext uri="{FF2B5EF4-FFF2-40B4-BE49-F238E27FC236}">
                            <a16:creationId xmlns:a16="http://schemas.microsoft.com/office/drawing/2014/main" id="{B7F99B25-0F60-45BE-8FA4-4BAEE1F41FC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8785" y="2195512"/>
                        <a:ext cx="5180583" cy="319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8">
            <a:extLst>
              <a:ext uri="{FF2B5EF4-FFF2-40B4-BE49-F238E27FC236}">
                <a16:creationId xmlns:a16="http://schemas.microsoft.com/office/drawing/2014/main" id="{31DB9407-0FA1-4B86-9CD8-A06D9616D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</p:spTree>
    <p:extLst>
      <p:ext uri="{BB962C8B-B14F-4D97-AF65-F5344CB8AC3E}">
        <p14:creationId xmlns:p14="http://schemas.microsoft.com/office/powerpoint/2010/main" val="386154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578BA813-E7F1-447B-AF8C-3659DF352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14400" y="495851"/>
            <a:ext cx="9144000" cy="56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Pieces Fall Into Place</a:t>
            </a:r>
            <a:endParaRPr lang="en-US" altLang="en-US" sz="44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4AD8866-112C-4200-93A0-0D14078C8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75" y="2075634"/>
            <a:ext cx="73152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dirty="0"/>
              <a:t>DESCO INDUSTRIES INC begins roll-up            strategy in static control market place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1988</a:t>
            </a:r>
            <a:r>
              <a:rPr lang="en-US" altLang="en-US" sz="2800" dirty="0"/>
              <a:t> - Control Static -                                 Ionization, Test Equipment 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1990</a:t>
            </a:r>
            <a:r>
              <a:rPr lang="en-US" altLang="en-US" sz="2800" dirty="0"/>
              <a:t> - </a:t>
            </a:r>
            <a:r>
              <a:rPr lang="en-US" altLang="en-US" sz="2800" dirty="0" err="1"/>
              <a:t>Charleswater</a:t>
            </a:r>
            <a:r>
              <a:rPr lang="en-US" altLang="en-US" sz="2800" dirty="0"/>
              <a:t> - Packaging, Floor Finish, Foot Grounders</a:t>
            </a:r>
          </a:p>
          <a:p>
            <a:pPr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800" b="1" u="sng" dirty="0"/>
              <a:t>1995</a:t>
            </a:r>
            <a:r>
              <a:rPr lang="en-US" altLang="en-US" sz="2800" dirty="0"/>
              <a:t> - Plastic Systems - Complementary direct sales channel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2F124CCC-A753-408E-A4E7-8CE0C55E5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  <p:pic>
        <p:nvPicPr>
          <p:cNvPr id="7" name="Picture 6" descr="A picture containing wheel, transport&#10;&#10;Description generated with very high confidence">
            <a:extLst>
              <a:ext uri="{FF2B5EF4-FFF2-40B4-BE49-F238E27FC236}">
                <a16:creationId xmlns:a16="http://schemas.microsoft.com/office/drawing/2014/main" id="{5631502D-5B81-4B61-A904-D672F54AB0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200" y="2189934"/>
            <a:ext cx="43688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81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A732E8EC-2DDB-4BDE-A532-32D968CB4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824" y="1539715"/>
            <a:ext cx="1187767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2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85900" algn="l"/>
              </a:tabLst>
            </a:pPr>
            <a:r>
              <a:rPr lang="en-US" altLang="en-US" sz="2800" b="1" u="sng" dirty="0"/>
              <a:t>1998</a:t>
            </a:r>
            <a:r>
              <a:rPr lang="en-US" altLang="en-US" sz="2800" dirty="0"/>
              <a:t>:   Conductive Products - European distribution/sales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85900" algn="l"/>
              </a:tabLst>
            </a:pPr>
            <a:r>
              <a:rPr lang="en-US" altLang="en-US" sz="2800" b="1" u="sng" dirty="0"/>
              <a:t>1999</a:t>
            </a:r>
            <a:r>
              <a:rPr lang="en-US" altLang="en-US" sz="2800" dirty="0"/>
              <a:t>:   </a:t>
            </a:r>
            <a:r>
              <a:rPr lang="en-US" altLang="en-US" sz="2800" dirty="0" err="1"/>
              <a:t>Wescorp</a:t>
            </a:r>
            <a:r>
              <a:rPr lang="en-US" altLang="en-US" sz="2800" dirty="0"/>
              <a:t> - ESD Tape line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85900" algn="l"/>
              </a:tabLst>
            </a:pPr>
            <a:r>
              <a:rPr lang="en-US" altLang="en-US" sz="2800" b="1" u="sng" dirty="0"/>
              <a:t>1999</a:t>
            </a:r>
            <a:r>
              <a:rPr lang="en-US" altLang="en-US" sz="2800" dirty="0"/>
              <a:t>:  	Pilgrim - Continuous monitor/tester offering 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85900" algn="l"/>
              </a:tabLst>
            </a:pPr>
            <a:r>
              <a:rPr lang="en-US" altLang="en-US" sz="2800" b="1" u="sng" dirty="0"/>
              <a:t>2000</a:t>
            </a:r>
            <a:r>
              <a:rPr lang="en-US" altLang="en-US" sz="2800" dirty="0"/>
              <a:t>:   MENDA - Specialty Tools brand/platform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85900" algn="l"/>
              </a:tabLst>
            </a:pPr>
            <a:r>
              <a:rPr lang="en-US" altLang="en-US" sz="2800" b="1" u="sng" dirty="0"/>
              <a:t>2002</a:t>
            </a:r>
            <a:r>
              <a:rPr lang="en-US" altLang="en-US" sz="2800" u="sng" dirty="0"/>
              <a:t>:</a:t>
            </a:r>
            <a:r>
              <a:rPr lang="en-US" altLang="en-US" sz="2800" dirty="0"/>
              <a:t>	</a:t>
            </a:r>
            <a:r>
              <a:rPr lang="en-US" altLang="en-US" sz="2800" dirty="0" err="1"/>
              <a:t>Protektive</a:t>
            </a:r>
            <a:r>
              <a:rPr lang="en-US" altLang="en-US" sz="2800" dirty="0"/>
              <a:t> Pak - ESD and Electronics Packaging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85900" algn="l"/>
              </a:tabLst>
            </a:pPr>
            <a:r>
              <a:rPr lang="en-US" altLang="en-US" sz="2800" b="1" u="sng" dirty="0"/>
              <a:t>2003</a:t>
            </a:r>
            <a:r>
              <a:rPr lang="en-US" altLang="en-US" sz="2800" dirty="0"/>
              <a:t>:	</a:t>
            </a:r>
            <a:r>
              <a:rPr lang="en-US" altLang="en-US" sz="2800" dirty="0" err="1"/>
              <a:t>Semtronics</a:t>
            </a:r>
            <a:r>
              <a:rPr lang="en-US" altLang="en-US" sz="2800" dirty="0"/>
              <a:t> - High Electronics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85900" algn="l"/>
              </a:tabLst>
            </a:pPr>
            <a:r>
              <a:rPr lang="en-US" altLang="en-US" sz="2800" b="1" u="sng" dirty="0"/>
              <a:t>2004</a:t>
            </a:r>
            <a:r>
              <a:rPr lang="en-US" altLang="en-US" sz="2800" dirty="0"/>
              <a:t>:	SPI - Room Ionization Process Ionization, new customer base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85900" algn="l"/>
              </a:tabLst>
            </a:pPr>
            <a:r>
              <a:rPr lang="en-US" altLang="en-US" sz="2800" b="1" u="sng" dirty="0"/>
              <a:t>2007</a:t>
            </a:r>
            <a:r>
              <a:rPr lang="en-US" altLang="en-US" sz="2800" dirty="0"/>
              <a:t>: 	</a:t>
            </a:r>
            <a:r>
              <a:rPr lang="en-US" altLang="en-US" sz="2800" dirty="0" err="1"/>
              <a:t>Vermason</a:t>
            </a:r>
            <a:r>
              <a:rPr lang="en-US" altLang="en-US" sz="2800" dirty="0"/>
              <a:t> – Expand European presence &amp; market share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85900" algn="l"/>
              </a:tabLst>
            </a:pPr>
            <a:r>
              <a:rPr lang="en-US" altLang="en-US" sz="2800" b="1" u="sng" dirty="0"/>
              <a:t>2008</a:t>
            </a:r>
            <a:r>
              <a:rPr lang="en-US" altLang="en-US" sz="2800" dirty="0"/>
              <a:t>: 	</a:t>
            </a:r>
            <a:r>
              <a:rPr lang="en-US" altLang="en-US" sz="2800" dirty="0" err="1"/>
              <a:t>CVinyl</a:t>
            </a:r>
            <a:r>
              <a:rPr lang="en-US" altLang="en-US" sz="2800" dirty="0"/>
              <a:t> – RF Sealing of custom vinyl products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85900" algn="l"/>
              </a:tabLst>
            </a:pPr>
            <a:r>
              <a:rPr lang="en-US" altLang="en-US" sz="2800" b="1" u="sng" dirty="0"/>
              <a:t>2013</a:t>
            </a:r>
            <a:r>
              <a:rPr lang="en-US" altLang="en-US" sz="2800" dirty="0"/>
              <a:t>: 	</a:t>
            </a:r>
            <a:r>
              <a:rPr lang="en-US" altLang="en-US" sz="2800" dirty="0" err="1"/>
              <a:t>SpecialTeam</a:t>
            </a:r>
            <a:r>
              <a:rPr lang="en-US" altLang="en-US" sz="2800" dirty="0"/>
              <a:t> Medical Services – Contract assembly and 	packaging facility that provides expertise in cleanroom 	processing and manufacturing systems.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85900" algn="l"/>
              </a:tabLst>
            </a:pPr>
            <a:endParaRPr lang="en-US" altLang="en-US" sz="2800" dirty="0"/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485900" algn="l"/>
              </a:tabLst>
            </a:pPr>
            <a:endParaRPr lang="en-US" altLang="en-US" sz="2800" dirty="0"/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Symbol" panose="05050102010706020507" pitchFamily="18" charset="2"/>
              <a:buChar char="·"/>
              <a:tabLst>
                <a:tab pos="1485900" algn="l"/>
              </a:tabLst>
            </a:pPr>
            <a:endParaRPr lang="en-US" altLang="en-US" sz="2200" dirty="0"/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Symbol" panose="05050102010706020507" pitchFamily="18" charset="2"/>
              <a:buChar char="·"/>
            </a:pPr>
            <a:endParaRPr lang="en-US" altLang="en-US" sz="2200" dirty="0"/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F77A1F34-26E8-4053-B2B3-DF387561D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57400" y="304800"/>
            <a:ext cx="914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4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Acquisitions</a:t>
            </a:r>
            <a:endParaRPr lang="en-US" altLang="en-US" sz="44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0349036F-3656-4DFA-A1C8-BD4B098A5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054" y="6429742"/>
            <a:ext cx="231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DescoIndustries.com</a:t>
            </a:r>
          </a:p>
        </p:txBody>
      </p:sp>
    </p:spTree>
    <p:extLst>
      <p:ext uri="{BB962C8B-B14F-4D97-AF65-F5344CB8AC3E}">
        <p14:creationId xmlns:p14="http://schemas.microsoft.com/office/powerpoint/2010/main" val="6983204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F4B13C283FB64584EB4E45ABA75BC0" ma:contentTypeVersion="13" ma:contentTypeDescription="Create a new document." ma:contentTypeScope="" ma:versionID="856bf340aaad714acca1e09e01ea8cca">
  <xsd:schema xmlns:xsd="http://www.w3.org/2001/XMLSchema" xmlns:xs="http://www.w3.org/2001/XMLSchema" xmlns:p="http://schemas.microsoft.com/office/2006/metadata/properties" xmlns:ns3="e96438cd-39cd-4a66-a6fb-38af35f48744" xmlns:ns4="d49ec3bb-64dc-4c86-bb0f-2bb7b530187c" targetNamespace="http://schemas.microsoft.com/office/2006/metadata/properties" ma:root="true" ma:fieldsID="a50f04e707d5d4f8e319fa58b5d912c4" ns3:_="" ns4:_="">
    <xsd:import namespace="e96438cd-39cd-4a66-a6fb-38af35f48744"/>
    <xsd:import namespace="d49ec3bb-64dc-4c86-bb0f-2bb7b530187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6438cd-39cd-4a66-a6fb-38af35f4874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9ec3bb-64dc-4c86-bb0f-2bb7b53018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09482DC-1300-42E9-9092-C2F50F68ED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6438cd-39cd-4a66-a6fb-38af35f48744"/>
    <ds:schemaRef ds:uri="d49ec3bb-64dc-4c86-bb0f-2bb7b530187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37AD8BC-BAA0-46D4-8812-010F6695E7F8}">
  <ds:schemaRefs>
    <ds:schemaRef ds:uri="e96438cd-39cd-4a66-a6fb-38af35f48744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d49ec3bb-64dc-4c86-bb0f-2bb7b530187c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5406E47-5A46-4C14-B7A0-600DA7033D9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1272</TotalTime>
  <Words>2280</Words>
  <Application>Microsoft Office PowerPoint</Application>
  <PresentationFormat>Widescreen</PresentationFormat>
  <Paragraphs>466</Paragraphs>
  <Slides>52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64" baseType="lpstr">
      <vt:lpstr>Arial</vt:lpstr>
      <vt:lpstr>Arial Black</vt:lpstr>
      <vt:lpstr>Arial Narrow</vt:lpstr>
      <vt:lpstr>Calibri</vt:lpstr>
      <vt:lpstr>Calibri Light</vt:lpstr>
      <vt:lpstr>Impact</vt:lpstr>
      <vt:lpstr>Symbol</vt:lpstr>
      <vt:lpstr>Times New Roman</vt:lpstr>
      <vt:lpstr>USABlack</vt:lpstr>
      <vt:lpstr>Office Theme</vt:lpstr>
      <vt:lpstr>Image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Hempel</dc:creator>
  <cp:lastModifiedBy>Matt Hempel</cp:lastModifiedBy>
  <cp:revision>96</cp:revision>
  <cp:lastPrinted>2019-02-11T16:55:46Z</cp:lastPrinted>
  <dcterms:created xsi:type="dcterms:W3CDTF">2019-02-07T21:34:59Z</dcterms:created>
  <dcterms:modified xsi:type="dcterms:W3CDTF">2022-03-10T01:35:55Z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0x0101008BF4B13C283FB64584EB4E45ABA75BC0</vt:lpwstr>
  </property>
</Properties>
</file>